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4"/>
  </p:notesMasterIdLst>
  <p:handoutMasterIdLst>
    <p:handoutMasterId r:id="rId25"/>
  </p:handoutMasterIdLst>
  <p:sldIdLst>
    <p:sldId id="719" r:id="rId2"/>
    <p:sldId id="720" r:id="rId3"/>
    <p:sldId id="797" r:id="rId4"/>
    <p:sldId id="911" r:id="rId5"/>
    <p:sldId id="1059" r:id="rId6"/>
    <p:sldId id="1053" r:id="rId7"/>
    <p:sldId id="1140" r:id="rId8"/>
    <p:sldId id="1054" r:id="rId9"/>
    <p:sldId id="1062" r:id="rId10"/>
    <p:sldId id="732" r:id="rId11"/>
    <p:sldId id="1127" r:id="rId12"/>
    <p:sldId id="1128" r:id="rId13"/>
    <p:sldId id="1056" r:id="rId14"/>
    <p:sldId id="1057" r:id="rId15"/>
    <p:sldId id="767" r:id="rId16"/>
    <p:sldId id="820" r:id="rId17"/>
    <p:sldId id="997" r:id="rId18"/>
    <p:sldId id="1144" r:id="rId19"/>
    <p:sldId id="1145" r:id="rId20"/>
    <p:sldId id="1141" r:id="rId21"/>
    <p:sldId id="1142" r:id="rId22"/>
    <p:sldId id="1143" r:id="rId2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8CD3216-28AE-4192-B626-D94BDD339719}">
          <p14:sldIdLst>
            <p14:sldId id="719"/>
            <p14:sldId id="720"/>
            <p14:sldId id="797"/>
            <p14:sldId id="911"/>
            <p14:sldId id="1059"/>
            <p14:sldId id="1053"/>
            <p14:sldId id="1140"/>
            <p14:sldId id="1054"/>
            <p14:sldId id="1062"/>
            <p14:sldId id="732"/>
            <p14:sldId id="1127"/>
            <p14:sldId id="1128"/>
            <p14:sldId id="1056"/>
            <p14:sldId id="1057"/>
            <p14:sldId id="767"/>
            <p14:sldId id="820"/>
            <p14:sldId id="997"/>
            <p14:sldId id="1144"/>
            <p14:sldId id="1145"/>
            <p14:sldId id="1141"/>
            <p14:sldId id="1142"/>
            <p14:sldId id="114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BFB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516A7E-C472-47A0-BF8F-731819B4D520}" v="22" dt="2021-02-01T11:17:12.0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55" autoAdjust="0"/>
    <p:restoredTop sz="94434" autoAdjust="0"/>
  </p:normalViewPr>
  <p:slideViewPr>
    <p:cSldViewPr snapToGrid="0">
      <p:cViewPr varScale="1">
        <p:scale>
          <a:sx n="159" d="100"/>
          <a:sy n="159" d="100"/>
        </p:scale>
        <p:origin x="2034" y="1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066"/>
    </p:cViewPr>
  </p:sorterViewPr>
  <p:notesViewPr>
    <p:cSldViewPr snapToGrid="0">
      <p:cViewPr varScale="1">
        <p:scale>
          <a:sx n="86" d="100"/>
          <a:sy n="86" d="100"/>
        </p:scale>
        <p:origin x="-3126" y="-72"/>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Powell" userId="419723083e2cabd6" providerId="LiveId" clId="{CC620A22-362F-43D2-8EE9-72D562E2C197}"/>
    <pc:docChg chg="undo custSel addSld delSld modSld modMainMaster modSection">
      <pc:chgData name="Daniel Powell" userId="419723083e2cabd6" providerId="LiveId" clId="{CC620A22-362F-43D2-8EE9-72D562E2C197}" dt="2020-12-28T11:57:13.094" v="512" actId="1076"/>
      <pc:docMkLst>
        <pc:docMk/>
      </pc:docMkLst>
      <pc:sldChg chg="add">
        <pc:chgData name="Daniel Powell" userId="419723083e2cabd6" providerId="LiveId" clId="{CC620A22-362F-43D2-8EE9-72D562E2C197}" dt="2020-12-28T11:55:17.024" v="474"/>
        <pc:sldMkLst>
          <pc:docMk/>
          <pc:sldMk cId="2828429965" sldId="767"/>
        </pc:sldMkLst>
      </pc:sldChg>
      <pc:sldChg chg="add">
        <pc:chgData name="Daniel Powell" userId="419723083e2cabd6" providerId="LiveId" clId="{CC620A22-362F-43D2-8EE9-72D562E2C197}" dt="2020-12-28T11:55:22.224" v="475"/>
        <pc:sldMkLst>
          <pc:docMk/>
          <pc:sldMk cId="1587655056" sldId="820"/>
        </pc:sldMkLst>
      </pc:sldChg>
      <pc:sldChg chg="modSp mod">
        <pc:chgData name="Daniel Powell" userId="419723083e2cabd6" providerId="LiveId" clId="{CC620A22-362F-43D2-8EE9-72D562E2C197}" dt="2020-12-28T11:44:08.803" v="209" actId="20577"/>
        <pc:sldMkLst>
          <pc:docMk/>
          <pc:sldMk cId="3334051336" sldId="997"/>
        </pc:sldMkLst>
        <pc:spChg chg="mod">
          <ac:chgData name="Daniel Powell" userId="419723083e2cabd6" providerId="LiveId" clId="{CC620A22-362F-43D2-8EE9-72D562E2C197}" dt="2020-12-28T11:44:08.803" v="209" actId="20577"/>
          <ac:spMkLst>
            <pc:docMk/>
            <pc:sldMk cId="3334051336" sldId="997"/>
            <ac:spMk id="3" creationId="{DF4D92A8-CB1F-49DB-A1C3-9E83BE323821}"/>
          </ac:spMkLst>
        </pc:spChg>
        <pc:picChg chg="mod">
          <ac:chgData name="Daniel Powell" userId="419723083e2cabd6" providerId="LiveId" clId="{CC620A22-362F-43D2-8EE9-72D562E2C197}" dt="2020-12-28T11:38:48.585" v="4" actId="167"/>
          <ac:picMkLst>
            <pc:docMk/>
            <pc:sldMk cId="3334051336" sldId="997"/>
            <ac:picMk id="4098" creationId="{EDF4E026-2A26-46E1-B970-3D500B6A4BC0}"/>
          </ac:picMkLst>
        </pc:picChg>
      </pc:sldChg>
      <pc:sldChg chg="modSp del mod">
        <pc:chgData name="Daniel Powell" userId="419723083e2cabd6" providerId="LiveId" clId="{CC620A22-362F-43D2-8EE9-72D562E2C197}" dt="2020-12-28T11:44:46.490" v="221" actId="47"/>
        <pc:sldMkLst>
          <pc:docMk/>
          <pc:sldMk cId="2792994106" sldId="1022"/>
        </pc:sldMkLst>
        <pc:spChg chg="mod">
          <ac:chgData name="Daniel Powell" userId="419723083e2cabd6" providerId="LiveId" clId="{CC620A22-362F-43D2-8EE9-72D562E2C197}" dt="2020-12-28T11:41:13.511" v="110" actId="1076"/>
          <ac:spMkLst>
            <pc:docMk/>
            <pc:sldMk cId="2792994106" sldId="1022"/>
            <ac:spMk id="3" creationId="{1C95336D-0E55-4811-BB4B-92755F1A602E}"/>
          </ac:spMkLst>
        </pc:spChg>
      </pc:sldChg>
      <pc:sldChg chg="addSp delSp modSp mod modAnim">
        <pc:chgData name="Daniel Powell" userId="419723083e2cabd6" providerId="LiveId" clId="{CC620A22-362F-43D2-8EE9-72D562E2C197}" dt="2020-12-28T11:57:13.094" v="512" actId="1076"/>
        <pc:sldMkLst>
          <pc:docMk/>
          <pc:sldMk cId="1142391148" sldId="1141"/>
        </pc:sldMkLst>
        <pc:spChg chg="mod">
          <ac:chgData name="Daniel Powell" userId="419723083e2cabd6" providerId="LiveId" clId="{CC620A22-362F-43D2-8EE9-72D562E2C197}" dt="2020-12-28T11:57:09.871" v="510" actId="14100"/>
          <ac:spMkLst>
            <pc:docMk/>
            <pc:sldMk cId="1142391148" sldId="1141"/>
            <ac:spMk id="2" creationId="{39E5DD43-39B5-4E33-A0F9-0CEBF1BE150B}"/>
          </ac:spMkLst>
        </pc:spChg>
        <pc:spChg chg="mod">
          <ac:chgData name="Daniel Powell" userId="419723083e2cabd6" providerId="LiveId" clId="{CC620A22-362F-43D2-8EE9-72D562E2C197}" dt="2020-12-28T11:52:05.867" v="346" actId="14100"/>
          <ac:spMkLst>
            <pc:docMk/>
            <pc:sldMk cId="1142391148" sldId="1141"/>
            <ac:spMk id="5" creationId="{5E613A9B-7C05-4DB9-B6D3-A76387F25F56}"/>
          </ac:spMkLst>
        </pc:spChg>
        <pc:spChg chg="mod">
          <ac:chgData name="Daniel Powell" userId="419723083e2cabd6" providerId="LiveId" clId="{CC620A22-362F-43D2-8EE9-72D562E2C197}" dt="2020-12-28T11:56:46.581" v="501" actId="1076"/>
          <ac:spMkLst>
            <pc:docMk/>
            <pc:sldMk cId="1142391148" sldId="1141"/>
            <ac:spMk id="6" creationId="{00000000-0000-0000-0000-000000000000}"/>
          </ac:spMkLst>
        </pc:spChg>
        <pc:spChg chg="del mod">
          <ac:chgData name="Daniel Powell" userId="419723083e2cabd6" providerId="LiveId" clId="{CC620A22-362F-43D2-8EE9-72D562E2C197}" dt="2020-12-28T11:56:23.802" v="493" actId="478"/>
          <ac:spMkLst>
            <pc:docMk/>
            <pc:sldMk cId="1142391148" sldId="1141"/>
            <ac:spMk id="8" creationId="{5CD616B9-AEC8-4257-8448-93D04515BD1C}"/>
          </ac:spMkLst>
        </pc:spChg>
        <pc:spChg chg="mod">
          <ac:chgData name="Daniel Powell" userId="419723083e2cabd6" providerId="LiveId" clId="{CC620A22-362F-43D2-8EE9-72D562E2C197}" dt="2020-12-28T11:57:12.029" v="511" actId="1076"/>
          <ac:spMkLst>
            <pc:docMk/>
            <pc:sldMk cId="1142391148" sldId="1141"/>
            <ac:spMk id="16" creationId="{1F531C4F-D270-4CE7-9105-FCAFB09F9945}"/>
          </ac:spMkLst>
        </pc:spChg>
        <pc:spChg chg="mod">
          <ac:chgData name="Daniel Powell" userId="419723083e2cabd6" providerId="LiveId" clId="{CC620A22-362F-43D2-8EE9-72D562E2C197}" dt="2020-12-28T11:56:48.813" v="502" actId="1076"/>
          <ac:spMkLst>
            <pc:docMk/>
            <pc:sldMk cId="1142391148" sldId="1141"/>
            <ac:spMk id="17" creationId="{00000000-0000-0000-0000-000000000000}"/>
          </ac:spMkLst>
        </pc:spChg>
        <pc:spChg chg="mod">
          <ac:chgData name="Daniel Powell" userId="419723083e2cabd6" providerId="LiveId" clId="{CC620A22-362F-43D2-8EE9-72D562E2C197}" dt="2020-12-28T11:56:50.702" v="503" actId="1076"/>
          <ac:spMkLst>
            <pc:docMk/>
            <pc:sldMk cId="1142391148" sldId="1141"/>
            <ac:spMk id="18" creationId="{00000000-0000-0000-0000-000000000000}"/>
          </ac:spMkLst>
        </pc:spChg>
        <pc:spChg chg="add mod">
          <ac:chgData name="Daniel Powell" userId="419723083e2cabd6" providerId="LiveId" clId="{CC620A22-362F-43D2-8EE9-72D562E2C197}" dt="2020-12-28T11:52:15.966" v="351" actId="1076"/>
          <ac:spMkLst>
            <pc:docMk/>
            <pc:sldMk cId="1142391148" sldId="1141"/>
            <ac:spMk id="20" creationId="{D6A4F8F5-0AC1-4384-ACBE-6F9A2304D73A}"/>
          </ac:spMkLst>
        </pc:spChg>
        <pc:spChg chg="add mod">
          <ac:chgData name="Daniel Powell" userId="419723083e2cabd6" providerId="LiveId" clId="{CC620A22-362F-43D2-8EE9-72D562E2C197}" dt="2020-12-28T11:53:07.706" v="364" actId="164"/>
          <ac:spMkLst>
            <pc:docMk/>
            <pc:sldMk cId="1142391148" sldId="1141"/>
            <ac:spMk id="21" creationId="{D29D31D0-6EDA-427B-A275-91E90B6A2DEA}"/>
          </ac:spMkLst>
        </pc:spChg>
        <pc:spChg chg="del mod">
          <ac:chgData name="Daniel Powell" userId="419723083e2cabd6" providerId="LiveId" clId="{CC620A22-362F-43D2-8EE9-72D562E2C197}" dt="2020-12-28T11:56:05.914" v="482" actId="478"/>
          <ac:spMkLst>
            <pc:docMk/>
            <pc:sldMk cId="1142391148" sldId="1141"/>
            <ac:spMk id="28" creationId="{95794504-0A40-4200-AC64-E7A3FE39C7BA}"/>
          </ac:spMkLst>
        </pc:spChg>
        <pc:spChg chg="mod">
          <ac:chgData name="Daniel Powell" userId="419723083e2cabd6" providerId="LiveId" clId="{CC620A22-362F-43D2-8EE9-72D562E2C197}" dt="2020-12-28T11:55:52.537" v="477"/>
          <ac:spMkLst>
            <pc:docMk/>
            <pc:sldMk cId="1142391148" sldId="1141"/>
            <ac:spMk id="29" creationId="{6B5402F0-3E8A-499D-A906-9DFD4675D5CE}"/>
          </ac:spMkLst>
        </pc:spChg>
        <pc:spChg chg="del mod">
          <ac:chgData name="Daniel Powell" userId="419723083e2cabd6" providerId="LiveId" clId="{CC620A22-362F-43D2-8EE9-72D562E2C197}" dt="2020-12-28T11:56:03.170" v="481" actId="478"/>
          <ac:spMkLst>
            <pc:docMk/>
            <pc:sldMk cId="1142391148" sldId="1141"/>
            <ac:spMk id="30" creationId="{25D1054D-1505-4890-ABD7-C6C6D3E8FBDA}"/>
          </ac:spMkLst>
        </pc:spChg>
        <pc:spChg chg="mod">
          <ac:chgData name="Daniel Powell" userId="419723083e2cabd6" providerId="LiveId" clId="{CC620A22-362F-43D2-8EE9-72D562E2C197}" dt="2020-12-28T11:55:52.537" v="477"/>
          <ac:spMkLst>
            <pc:docMk/>
            <pc:sldMk cId="1142391148" sldId="1141"/>
            <ac:spMk id="31" creationId="{EDC04362-152C-4118-BEA9-9D6D11EC4413}"/>
          </ac:spMkLst>
        </pc:spChg>
        <pc:spChg chg="add mod">
          <ac:chgData name="Daniel Powell" userId="419723083e2cabd6" providerId="LiveId" clId="{CC620A22-362F-43D2-8EE9-72D562E2C197}" dt="2020-12-28T11:56:37.463" v="498" actId="1076"/>
          <ac:spMkLst>
            <pc:docMk/>
            <pc:sldMk cId="1142391148" sldId="1141"/>
            <ac:spMk id="34" creationId="{600994A4-807B-436E-8C61-32564C332EE1}"/>
          </ac:spMkLst>
        </pc:spChg>
        <pc:spChg chg="add mod">
          <ac:chgData name="Daniel Powell" userId="419723083e2cabd6" providerId="LiveId" clId="{CC620A22-362F-43D2-8EE9-72D562E2C197}" dt="2020-12-28T11:56:37.463" v="498" actId="1076"/>
          <ac:spMkLst>
            <pc:docMk/>
            <pc:sldMk cId="1142391148" sldId="1141"/>
            <ac:spMk id="35" creationId="{8721759C-8B2A-4310-8EAE-549C403FD87A}"/>
          </ac:spMkLst>
        </pc:spChg>
        <pc:spChg chg="mod">
          <ac:chgData name="Daniel Powell" userId="419723083e2cabd6" providerId="LiveId" clId="{CC620A22-362F-43D2-8EE9-72D562E2C197}" dt="2020-12-28T11:55:52.537" v="477"/>
          <ac:spMkLst>
            <pc:docMk/>
            <pc:sldMk cId="1142391148" sldId="1141"/>
            <ac:spMk id="45" creationId="{6CD278A2-C605-418C-ABA1-ECB281528CC1}"/>
          </ac:spMkLst>
        </pc:spChg>
        <pc:spChg chg="del mod">
          <ac:chgData name="Daniel Powell" userId="419723083e2cabd6" providerId="LiveId" clId="{CC620A22-362F-43D2-8EE9-72D562E2C197}" dt="2020-12-28T11:56:01.019" v="480" actId="478"/>
          <ac:spMkLst>
            <pc:docMk/>
            <pc:sldMk cId="1142391148" sldId="1141"/>
            <ac:spMk id="46" creationId="{5C055125-51F8-4FFF-BF6F-7EB5192C8928}"/>
          </ac:spMkLst>
        </pc:spChg>
        <pc:spChg chg="mod">
          <ac:chgData name="Daniel Powell" userId="419723083e2cabd6" providerId="LiveId" clId="{CC620A22-362F-43D2-8EE9-72D562E2C197}" dt="2020-12-28T11:55:52.537" v="477"/>
          <ac:spMkLst>
            <pc:docMk/>
            <pc:sldMk cId="1142391148" sldId="1141"/>
            <ac:spMk id="47" creationId="{08229B31-88C1-444C-8E1D-D9FB0A82D4D5}"/>
          </ac:spMkLst>
        </pc:spChg>
        <pc:spChg chg="del mod">
          <ac:chgData name="Daniel Powell" userId="419723083e2cabd6" providerId="LiveId" clId="{CC620A22-362F-43D2-8EE9-72D562E2C197}" dt="2020-12-28T11:55:57.531" v="479" actId="478"/>
          <ac:spMkLst>
            <pc:docMk/>
            <pc:sldMk cId="1142391148" sldId="1141"/>
            <ac:spMk id="48" creationId="{CA5C1C8C-A2DB-4AD1-8DC4-2A0F84CFE33B}"/>
          </ac:spMkLst>
        </pc:spChg>
        <pc:grpChg chg="add mod">
          <ac:chgData name="Daniel Powell" userId="419723083e2cabd6" providerId="LiveId" clId="{CC620A22-362F-43D2-8EE9-72D562E2C197}" dt="2020-12-28T11:53:07.706" v="364" actId="164"/>
          <ac:grpSpMkLst>
            <pc:docMk/>
            <pc:sldMk cId="1142391148" sldId="1141"/>
            <ac:grpSpMk id="19" creationId="{16CDFA5B-32AE-4059-ACDA-0D5FBCABD3E9}"/>
          </ac:grpSpMkLst>
        </pc:grpChg>
        <pc:grpChg chg="add mod">
          <ac:chgData name="Daniel Powell" userId="419723083e2cabd6" providerId="LiveId" clId="{CC620A22-362F-43D2-8EE9-72D562E2C197}" dt="2020-12-28T11:56:37.463" v="498" actId="1076"/>
          <ac:grpSpMkLst>
            <pc:docMk/>
            <pc:sldMk cId="1142391148" sldId="1141"/>
            <ac:grpSpMk id="26" creationId="{BB213D4B-2401-4D75-967D-2DF8C7A4BA5F}"/>
          </ac:grpSpMkLst>
        </pc:grpChg>
        <pc:grpChg chg="del mod">
          <ac:chgData name="Daniel Powell" userId="419723083e2cabd6" providerId="LiveId" clId="{CC620A22-362F-43D2-8EE9-72D562E2C197}" dt="2020-12-28T11:56:03.170" v="481" actId="478"/>
          <ac:grpSpMkLst>
            <pc:docMk/>
            <pc:sldMk cId="1142391148" sldId="1141"/>
            <ac:grpSpMk id="27" creationId="{8FA51B34-6157-4E17-8D26-22E2BFB4EFDF}"/>
          </ac:grpSpMkLst>
        </pc:grpChg>
        <pc:grpChg chg="add mod">
          <ac:chgData name="Daniel Powell" userId="419723083e2cabd6" providerId="LiveId" clId="{CC620A22-362F-43D2-8EE9-72D562E2C197}" dt="2020-12-28T11:56:37.463" v="498" actId="1076"/>
          <ac:grpSpMkLst>
            <pc:docMk/>
            <pc:sldMk cId="1142391148" sldId="1141"/>
            <ac:grpSpMk id="43" creationId="{E654E356-E921-493C-9E79-7B6C2F81EE9E}"/>
          </ac:grpSpMkLst>
        </pc:grpChg>
        <pc:grpChg chg="del mod">
          <ac:chgData name="Daniel Powell" userId="419723083e2cabd6" providerId="LiveId" clId="{CC620A22-362F-43D2-8EE9-72D562E2C197}" dt="2020-12-28T11:55:57.531" v="479" actId="478"/>
          <ac:grpSpMkLst>
            <pc:docMk/>
            <pc:sldMk cId="1142391148" sldId="1141"/>
            <ac:grpSpMk id="44" creationId="{68FFB442-3725-468C-A8A4-F687931F6FB6}"/>
          </ac:grpSpMkLst>
        </pc:grpChg>
        <pc:picChg chg="del mod">
          <ac:chgData name="Daniel Powell" userId="419723083e2cabd6" providerId="LiveId" clId="{CC620A22-362F-43D2-8EE9-72D562E2C197}" dt="2020-12-28T11:56:23.802" v="493" actId="478"/>
          <ac:picMkLst>
            <pc:docMk/>
            <pc:sldMk cId="1142391148" sldId="1141"/>
            <ac:picMk id="3" creationId="{476C842C-D2D8-41C7-92C3-AC4D04A724AC}"/>
          </ac:picMkLst>
        </pc:picChg>
        <pc:picChg chg="mod">
          <ac:chgData name="Daniel Powell" userId="419723083e2cabd6" providerId="LiveId" clId="{CC620A22-362F-43D2-8EE9-72D562E2C197}" dt="2020-12-28T11:57:13.094" v="512" actId="1076"/>
          <ac:picMkLst>
            <pc:docMk/>
            <pc:sldMk cId="1142391148" sldId="1141"/>
            <ac:picMk id="4" creationId="{799088B5-A022-4CB1-9AA6-7C9F6FB552AB}"/>
          </ac:picMkLst>
        </pc:picChg>
        <pc:picChg chg="mod">
          <ac:chgData name="Daniel Powell" userId="419723083e2cabd6" providerId="LiveId" clId="{CC620A22-362F-43D2-8EE9-72D562E2C197}" dt="2020-12-28T11:56:33.192" v="497" actId="1076"/>
          <ac:picMkLst>
            <pc:docMk/>
            <pc:sldMk cId="1142391148" sldId="1141"/>
            <ac:picMk id="9" creationId="{0C299B8D-76A1-414F-BCCE-6BF274D8FA08}"/>
          </ac:picMkLst>
        </pc:picChg>
        <pc:picChg chg="mod">
          <ac:chgData name="Daniel Powell" userId="419723083e2cabd6" providerId="LiveId" clId="{CC620A22-362F-43D2-8EE9-72D562E2C197}" dt="2020-12-28T11:56:44.541" v="500" actId="14100"/>
          <ac:picMkLst>
            <pc:docMk/>
            <pc:sldMk cId="1142391148" sldId="1141"/>
            <ac:picMk id="13" creationId="{C0A11A4A-4457-4421-AFE9-E566EDEC6C52}"/>
          </ac:picMkLst>
        </pc:picChg>
        <pc:picChg chg="add mod">
          <ac:chgData name="Daniel Powell" userId="419723083e2cabd6" providerId="LiveId" clId="{CC620A22-362F-43D2-8EE9-72D562E2C197}" dt="2020-12-28T11:52:13.390" v="350" actId="1076"/>
          <ac:picMkLst>
            <pc:docMk/>
            <pc:sldMk cId="1142391148" sldId="1141"/>
            <ac:picMk id="14" creationId="{F4924A91-05EB-4312-A45D-7570692A79D3}"/>
          </ac:picMkLst>
        </pc:picChg>
        <pc:picChg chg="add mod">
          <ac:chgData name="Daniel Powell" userId="419723083e2cabd6" providerId="LiveId" clId="{CC620A22-362F-43D2-8EE9-72D562E2C197}" dt="2020-12-28T11:52:09.236" v="348" actId="1076"/>
          <ac:picMkLst>
            <pc:docMk/>
            <pc:sldMk cId="1142391148" sldId="1141"/>
            <ac:picMk id="15" creationId="{9AFAC767-598E-49DD-936A-163FD4A73FD0}"/>
          </ac:picMkLst>
        </pc:picChg>
        <pc:picChg chg="mod">
          <ac:chgData name="Daniel Powell" userId="419723083e2cabd6" providerId="LiveId" clId="{CC620A22-362F-43D2-8EE9-72D562E2C197}" dt="2020-12-28T11:52:02.742" v="345" actId="1076"/>
          <ac:picMkLst>
            <pc:docMk/>
            <pc:sldMk cId="1142391148" sldId="1141"/>
            <ac:picMk id="1026" creationId="{DEC3DAA1-7E8C-456A-BFEB-07EA72C78E33}"/>
          </ac:picMkLst>
        </pc:picChg>
        <pc:picChg chg="add mod">
          <ac:chgData name="Daniel Powell" userId="419723083e2cabd6" providerId="LiveId" clId="{CC620A22-362F-43D2-8EE9-72D562E2C197}" dt="2020-12-28T11:50:20.806" v="328" actId="1076"/>
          <ac:picMkLst>
            <pc:docMk/>
            <pc:sldMk cId="1142391148" sldId="1141"/>
            <ac:picMk id="1028" creationId="{3149857D-AC6C-454C-B47E-B566B72FA06C}"/>
          </ac:picMkLst>
        </pc:picChg>
        <pc:picChg chg="del mod">
          <ac:chgData name="Daniel Powell" userId="419723083e2cabd6" providerId="LiveId" clId="{CC620A22-362F-43D2-8EE9-72D562E2C197}" dt="2020-12-28T11:50:12.317" v="324" actId="478"/>
          <ac:picMkLst>
            <pc:docMk/>
            <pc:sldMk cId="1142391148" sldId="1141"/>
            <ac:picMk id="1030" creationId="{E93D0970-3A55-46D9-A2CC-B9C4FEC3F435}"/>
          </ac:picMkLst>
        </pc:picChg>
        <pc:picChg chg="add mod">
          <ac:chgData name="Daniel Powell" userId="419723083e2cabd6" providerId="LiveId" clId="{CC620A22-362F-43D2-8EE9-72D562E2C197}" dt="2020-12-28T11:53:07.706" v="364" actId="164"/>
          <ac:picMkLst>
            <pc:docMk/>
            <pc:sldMk cId="1142391148" sldId="1141"/>
            <ac:picMk id="1032" creationId="{910BB1A1-7622-429B-AD0D-55CD361BFB6A}"/>
          </ac:picMkLst>
        </pc:picChg>
        <pc:cxnChg chg="del mod">
          <ac:chgData name="Daniel Powell" userId="419723083e2cabd6" providerId="LiveId" clId="{CC620A22-362F-43D2-8EE9-72D562E2C197}" dt="2020-12-28T11:56:23.802" v="493" actId="478"/>
          <ac:cxnSpMkLst>
            <pc:docMk/>
            <pc:sldMk cId="1142391148" sldId="1141"/>
            <ac:cxnSpMk id="7" creationId="{C7DFF2FB-027B-44D5-85A9-3245944ED334}"/>
          </ac:cxnSpMkLst>
        </pc:cxnChg>
        <pc:cxnChg chg="add mod">
          <ac:chgData name="Daniel Powell" userId="419723083e2cabd6" providerId="LiveId" clId="{CC620A22-362F-43D2-8EE9-72D562E2C197}" dt="2020-12-28T11:56:37.463" v="498" actId="1076"/>
          <ac:cxnSpMkLst>
            <pc:docMk/>
            <pc:sldMk cId="1142391148" sldId="1141"/>
            <ac:cxnSpMk id="32" creationId="{A151C4A5-5CFC-4ED4-8BF8-AB5848F5C4B3}"/>
          </ac:cxnSpMkLst>
        </pc:cxnChg>
        <pc:cxnChg chg="add mod">
          <ac:chgData name="Daniel Powell" userId="419723083e2cabd6" providerId="LiveId" clId="{CC620A22-362F-43D2-8EE9-72D562E2C197}" dt="2020-12-28T11:56:37.463" v="498" actId="1076"/>
          <ac:cxnSpMkLst>
            <pc:docMk/>
            <pc:sldMk cId="1142391148" sldId="1141"/>
            <ac:cxnSpMk id="33" creationId="{C6D6FD50-1EBD-4867-9CA9-4697828E869E}"/>
          </ac:cxnSpMkLst>
        </pc:cxnChg>
        <pc:cxnChg chg="add mod">
          <ac:chgData name="Daniel Powell" userId="419723083e2cabd6" providerId="LiveId" clId="{CC620A22-362F-43D2-8EE9-72D562E2C197}" dt="2020-12-28T11:56:37.463" v="498" actId="1076"/>
          <ac:cxnSpMkLst>
            <pc:docMk/>
            <pc:sldMk cId="1142391148" sldId="1141"/>
            <ac:cxnSpMk id="36" creationId="{6B2E2A4C-5A4D-4E99-9EFD-D591C87F8D38}"/>
          </ac:cxnSpMkLst>
        </pc:cxnChg>
        <pc:cxnChg chg="add mod">
          <ac:chgData name="Daniel Powell" userId="419723083e2cabd6" providerId="LiveId" clId="{CC620A22-362F-43D2-8EE9-72D562E2C197}" dt="2020-12-28T11:56:37.463" v="498" actId="1076"/>
          <ac:cxnSpMkLst>
            <pc:docMk/>
            <pc:sldMk cId="1142391148" sldId="1141"/>
            <ac:cxnSpMk id="37" creationId="{38B4DE39-BB36-4077-A8B5-12AE058E633D}"/>
          </ac:cxnSpMkLst>
        </pc:cxnChg>
        <pc:cxnChg chg="add mod">
          <ac:chgData name="Daniel Powell" userId="419723083e2cabd6" providerId="LiveId" clId="{CC620A22-362F-43D2-8EE9-72D562E2C197}" dt="2020-12-28T11:56:37.463" v="498" actId="1076"/>
          <ac:cxnSpMkLst>
            <pc:docMk/>
            <pc:sldMk cId="1142391148" sldId="1141"/>
            <ac:cxnSpMk id="38" creationId="{53BE22E5-0209-4E56-9875-A56036CF49B2}"/>
          </ac:cxnSpMkLst>
        </pc:cxnChg>
        <pc:cxnChg chg="add mod">
          <ac:chgData name="Daniel Powell" userId="419723083e2cabd6" providerId="LiveId" clId="{CC620A22-362F-43D2-8EE9-72D562E2C197}" dt="2020-12-28T11:56:37.463" v="498" actId="1076"/>
          <ac:cxnSpMkLst>
            <pc:docMk/>
            <pc:sldMk cId="1142391148" sldId="1141"/>
            <ac:cxnSpMk id="39" creationId="{5666B1FA-6016-4BC0-AD3E-641FC291C722}"/>
          </ac:cxnSpMkLst>
        </pc:cxnChg>
        <pc:cxnChg chg="add mod">
          <ac:chgData name="Daniel Powell" userId="419723083e2cabd6" providerId="LiveId" clId="{CC620A22-362F-43D2-8EE9-72D562E2C197}" dt="2020-12-28T11:56:37.463" v="498" actId="1076"/>
          <ac:cxnSpMkLst>
            <pc:docMk/>
            <pc:sldMk cId="1142391148" sldId="1141"/>
            <ac:cxnSpMk id="40" creationId="{99D3BB00-07BE-41FE-974F-08F335B709EC}"/>
          </ac:cxnSpMkLst>
        </pc:cxnChg>
        <pc:cxnChg chg="add mod">
          <ac:chgData name="Daniel Powell" userId="419723083e2cabd6" providerId="LiveId" clId="{CC620A22-362F-43D2-8EE9-72D562E2C197}" dt="2020-12-28T11:56:37.463" v="498" actId="1076"/>
          <ac:cxnSpMkLst>
            <pc:docMk/>
            <pc:sldMk cId="1142391148" sldId="1141"/>
            <ac:cxnSpMk id="41" creationId="{AF457513-0550-4D8A-9841-08B839DB8E47}"/>
          </ac:cxnSpMkLst>
        </pc:cxnChg>
        <pc:cxnChg chg="add mod">
          <ac:chgData name="Daniel Powell" userId="419723083e2cabd6" providerId="LiveId" clId="{CC620A22-362F-43D2-8EE9-72D562E2C197}" dt="2020-12-28T11:56:37.463" v="498" actId="1076"/>
          <ac:cxnSpMkLst>
            <pc:docMk/>
            <pc:sldMk cId="1142391148" sldId="1141"/>
            <ac:cxnSpMk id="42" creationId="{AF920613-FEBC-4C2E-8274-65BE29826DA1}"/>
          </ac:cxnSpMkLst>
        </pc:cxnChg>
      </pc:sldChg>
      <pc:sldChg chg="addSp modSp mod">
        <pc:chgData name="Daniel Powell" userId="419723083e2cabd6" providerId="LiveId" clId="{CC620A22-362F-43D2-8EE9-72D562E2C197}" dt="2020-12-28T11:46:19.703" v="256" actId="1076"/>
        <pc:sldMkLst>
          <pc:docMk/>
          <pc:sldMk cId="2330775738" sldId="1142"/>
        </pc:sldMkLst>
        <pc:spChg chg="add mod">
          <ac:chgData name="Daniel Powell" userId="419723083e2cabd6" providerId="LiveId" clId="{CC620A22-362F-43D2-8EE9-72D562E2C197}" dt="2020-12-28T11:45:18.455" v="244" actId="1076"/>
          <ac:spMkLst>
            <pc:docMk/>
            <pc:sldMk cId="2330775738" sldId="1142"/>
            <ac:spMk id="6" creationId="{916F780E-DCC0-406B-9186-EB45B741DD3F}"/>
          </ac:spMkLst>
        </pc:spChg>
        <pc:picChg chg="mod modCrop">
          <ac:chgData name="Daniel Powell" userId="419723083e2cabd6" providerId="LiveId" clId="{CC620A22-362F-43D2-8EE9-72D562E2C197}" dt="2020-12-28T11:46:19.703" v="256" actId="1076"/>
          <ac:picMkLst>
            <pc:docMk/>
            <pc:sldMk cId="2330775738" sldId="1142"/>
            <ac:picMk id="5" creationId="{00000000-0000-0000-0000-000000000000}"/>
          </ac:picMkLst>
        </pc:picChg>
      </pc:sldChg>
      <pc:sldChg chg="addSp delSp modSp mod">
        <pc:chgData name="Daniel Powell" userId="419723083e2cabd6" providerId="LiveId" clId="{CC620A22-362F-43D2-8EE9-72D562E2C197}" dt="2020-12-28T11:46:13.878" v="255" actId="14100"/>
        <pc:sldMkLst>
          <pc:docMk/>
          <pc:sldMk cId="4009102797" sldId="1143"/>
        </pc:sldMkLst>
        <pc:spChg chg="add mod">
          <ac:chgData name="Daniel Powell" userId="419723083e2cabd6" providerId="LiveId" clId="{CC620A22-362F-43D2-8EE9-72D562E2C197}" dt="2020-12-28T11:45:54.521" v="251"/>
          <ac:spMkLst>
            <pc:docMk/>
            <pc:sldMk cId="4009102797" sldId="1143"/>
            <ac:spMk id="6" creationId="{C76C67A1-8138-4B29-AE7A-7600041E7A3C}"/>
          </ac:spMkLst>
        </pc:spChg>
        <pc:picChg chg="del mod modCrop">
          <ac:chgData name="Daniel Powell" userId="419723083e2cabd6" providerId="LiveId" clId="{CC620A22-362F-43D2-8EE9-72D562E2C197}" dt="2020-12-28T11:46:09.707" v="252" actId="478"/>
          <ac:picMkLst>
            <pc:docMk/>
            <pc:sldMk cId="4009102797" sldId="1143"/>
            <ac:picMk id="5" creationId="{00000000-0000-0000-0000-000000000000}"/>
          </ac:picMkLst>
        </pc:picChg>
        <pc:picChg chg="add mod">
          <ac:chgData name="Daniel Powell" userId="419723083e2cabd6" providerId="LiveId" clId="{CC620A22-362F-43D2-8EE9-72D562E2C197}" dt="2020-12-28T11:46:13.878" v="255" actId="14100"/>
          <ac:picMkLst>
            <pc:docMk/>
            <pc:sldMk cId="4009102797" sldId="1143"/>
            <ac:picMk id="7" creationId="{E8504CBE-6DDE-4074-A64F-AD08EB0BD35E}"/>
          </ac:picMkLst>
        </pc:picChg>
      </pc:sldChg>
      <pc:sldChg chg="addSp delSp modSp add mod modAnim">
        <pc:chgData name="Daniel Powell" userId="419723083e2cabd6" providerId="LiveId" clId="{CC620A22-362F-43D2-8EE9-72D562E2C197}" dt="2020-12-28T11:44:12.570" v="216" actId="20577"/>
        <pc:sldMkLst>
          <pc:docMk/>
          <pc:sldMk cId="1858064989" sldId="1144"/>
        </pc:sldMkLst>
        <pc:spChg chg="mod">
          <ac:chgData name="Daniel Powell" userId="419723083e2cabd6" providerId="LiveId" clId="{CC620A22-362F-43D2-8EE9-72D562E2C197}" dt="2020-12-28T11:44:12.570" v="216" actId="20577"/>
          <ac:spMkLst>
            <pc:docMk/>
            <pc:sldMk cId="1858064989" sldId="1144"/>
            <ac:spMk id="3" creationId="{DF4D92A8-CB1F-49DB-A1C3-9E83BE323821}"/>
          </ac:spMkLst>
        </pc:spChg>
        <pc:spChg chg="del topLvl">
          <ac:chgData name="Daniel Powell" userId="419723083e2cabd6" providerId="LiveId" clId="{CC620A22-362F-43D2-8EE9-72D562E2C197}" dt="2020-12-28T11:39:50.158" v="18" actId="478"/>
          <ac:spMkLst>
            <pc:docMk/>
            <pc:sldMk cId="1858064989" sldId="1144"/>
            <ac:spMk id="4" creationId="{74E4D16E-AF08-4726-B6BA-D8E99C2086DD}"/>
          </ac:spMkLst>
        </pc:spChg>
        <pc:spChg chg="add mod">
          <ac:chgData name="Daniel Powell" userId="419723083e2cabd6" providerId="LiveId" clId="{CC620A22-362F-43D2-8EE9-72D562E2C197}" dt="2020-12-28T11:40:34.137" v="99" actId="5793"/>
          <ac:spMkLst>
            <pc:docMk/>
            <pc:sldMk cId="1858064989" sldId="1144"/>
            <ac:spMk id="9" creationId="{4E377319-9748-4629-A601-D536080FC414}"/>
          </ac:spMkLst>
        </pc:spChg>
        <pc:grpChg chg="del mod">
          <ac:chgData name="Daniel Powell" userId="419723083e2cabd6" providerId="LiveId" clId="{CC620A22-362F-43D2-8EE9-72D562E2C197}" dt="2020-12-28T11:39:50.158" v="18" actId="478"/>
          <ac:grpSpMkLst>
            <pc:docMk/>
            <pc:sldMk cId="1858064989" sldId="1144"/>
            <ac:grpSpMk id="7" creationId="{D7E52ABB-4D9F-47E1-8F16-578CB5E16566}"/>
          </ac:grpSpMkLst>
        </pc:grpChg>
        <pc:picChg chg="mod modCrop">
          <ac:chgData name="Daniel Powell" userId="419723083e2cabd6" providerId="LiveId" clId="{CC620A22-362F-43D2-8EE9-72D562E2C197}" dt="2020-12-28T11:40:03.046" v="23" actId="14100"/>
          <ac:picMkLst>
            <pc:docMk/>
            <pc:sldMk cId="1858064989" sldId="1144"/>
            <ac:picMk id="5" creationId="{C2EA88CE-B412-47AE-B687-296CA7992B56}"/>
          </ac:picMkLst>
        </pc:picChg>
        <pc:picChg chg="mod topLvl modCrop">
          <ac:chgData name="Daniel Powell" userId="419723083e2cabd6" providerId="LiveId" clId="{CC620A22-362F-43D2-8EE9-72D562E2C197}" dt="2020-12-28T11:40:42.191" v="102" actId="1076"/>
          <ac:picMkLst>
            <pc:docMk/>
            <pc:sldMk cId="1858064989" sldId="1144"/>
            <ac:picMk id="6" creationId="{4FEDA4AA-4C96-4C31-8FF7-C43090350209}"/>
          </ac:picMkLst>
        </pc:picChg>
        <pc:picChg chg="add mod modCrop">
          <ac:chgData name="Daniel Powell" userId="419723083e2cabd6" providerId="LiveId" clId="{CC620A22-362F-43D2-8EE9-72D562E2C197}" dt="2020-12-28T11:40:41.111" v="101" actId="1076"/>
          <ac:picMkLst>
            <pc:docMk/>
            <pc:sldMk cId="1858064989" sldId="1144"/>
            <ac:picMk id="8" creationId="{4024A2E9-D36C-412E-8809-30EE9B0525FD}"/>
          </ac:picMkLst>
        </pc:picChg>
        <pc:picChg chg="del">
          <ac:chgData name="Daniel Powell" userId="419723083e2cabd6" providerId="LiveId" clId="{CC620A22-362F-43D2-8EE9-72D562E2C197}" dt="2020-12-28T11:40:04.442" v="24" actId="478"/>
          <ac:picMkLst>
            <pc:docMk/>
            <pc:sldMk cId="1858064989" sldId="1144"/>
            <ac:picMk id="4098" creationId="{EDF4E026-2A26-46E1-B970-3D500B6A4BC0}"/>
          </ac:picMkLst>
        </pc:picChg>
      </pc:sldChg>
      <pc:sldChg chg="addSp delSp modSp add mod modAnim">
        <pc:chgData name="Daniel Powell" userId="419723083e2cabd6" providerId="LiveId" clId="{CC620A22-362F-43D2-8EE9-72D562E2C197}" dt="2020-12-28T11:54:44.727" v="473" actId="207"/>
        <pc:sldMkLst>
          <pc:docMk/>
          <pc:sldMk cId="2850469466" sldId="1145"/>
        </pc:sldMkLst>
        <pc:spChg chg="mod">
          <ac:chgData name="Daniel Powell" userId="419723083e2cabd6" providerId="LiveId" clId="{CC620A22-362F-43D2-8EE9-72D562E2C197}" dt="2020-12-28T11:44:16.331" v="217"/>
          <ac:spMkLst>
            <pc:docMk/>
            <pc:sldMk cId="2850469466" sldId="1145"/>
            <ac:spMk id="3" creationId="{DF4D92A8-CB1F-49DB-A1C3-9E83BE323821}"/>
          </ac:spMkLst>
        </pc:spChg>
        <pc:spChg chg="mod">
          <ac:chgData name="Daniel Powell" userId="419723083e2cabd6" providerId="LiveId" clId="{CC620A22-362F-43D2-8EE9-72D562E2C197}" dt="2020-12-28T11:54:44.727" v="473" actId="207"/>
          <ac:spMkLst>
            <pc:docMk/>
            <pc:sldMk cId="2850469466" sldId="1145"/>
            <ac:spMk id="9" creationId="{4E377319-9748-4629-A601-D536080FC414}"/>
          </ac:spMkLst>
        </pc:spChg>
        <pc:spChg chg="del mod topLvl">
          <ac:chgData name="Daniel Powell" userId="419723083e2cabd6" providerId="LiveId" clId="{CC620A22-362F-43D2-8EE9-72D562E2C197}" dt="2020-12-28T11:41:06.044" v="108" actId="478"/>
          <ac:spMkLst>
            <pc:docMk/>
            <pc:sldMk cId="2850469466" sldId="1145"/>
            <ac:spMk id="11" creationId="{004A981E-86C8-4E2C-9209-5B93DAF03DD6}"/>
          </ac:spMkLst>
        </pc:spChg>
        <pc:grpChg chg="add del mod">
          <ac:chgData name="Daniel Powell" userId="419723083e2cabd6" providerId="LiveId" clId="{CC620A22-362F-43D2-8EE9-72D562E2C197}" dt="2020-12-28T11:41:06.044" v="108" actId="478"/>
          <ac:grpSpMkLst>
            <pc:docMk/>
            <pc:sldMk cId="2850469466" sldId="1145"/>
            <ac:grpSpMk id="7" creationId="{99720EAE-7C23-46DA-84C9-19305F138F58}"/>
          </ac:grpSpMkLst>
        </pc:grpChg>
        <pc:picChg chg="del">
          <ac:chgData name="Daniel Powell" userId="419723083e2cabd6" providerId="LiveId" clId="{CC620A22-362F-43D2-8EE9-72D562E2C197}" dt="2020-12-28T11:40:53.540" v="104" actId="478"/>
          <ac:picMkLst>
            <pc:docMk/>
            <pc:sldMk cId="2850469466" sldId="1145"/>
            <ac:picMk id="5" creationId="{C2EA88CE-B412-47AE-B687-296CA7992B56}"/>
          </ac:picMkLst>
        </pc:picChg>
        <pc:picChg chg="del">
          <ac:chgData name="Daniel Powell" userId="419723083e2cabd6" providerId="LiveId" clId="{CC620A22-362F-43D2-8EE9-72D562E2C197}" dt="2020-12-28T11:40:53.540" v="104" actId="478"/>
          <ac:picMkLst>
            <pc:docMk/>
            <pc:sldMk cId="2850469466" sldId="1145"/>
            <ac:picMk id="6" creationId="{4FEDA4AA-4C96-4C31-8FF7-C43090350209}"/>
          </ac:picMkLst>
        </pc:picChg>
        <pc:picChg chg="del">
          <ac:chgData name="Daniel Powell" userId="419723083e2cabd6" providerId="LiveId" clId="{CC620A22-362F-43D2-8EE9-72D562E2C197}" dt="2020-12-28T11:40:53.540" v="104" actId="478"/>
          <ac:picMkLst>
            <pc:docMk/>
            <pc:sldMk cId="2850469466" sldId="1145"/>
            <ac:picMk id="8" creationId="{4024A2E9-D36C-412E-8809-30EE9B0525FD}"/>
          </ac:picMkLst>
        </pc:picChg>
        <pc:picChg chg="mod topLvl modCrop">
          <ac:chgData name="Daniel Powell" userId="419723083e2cabd6" providerId="LiveId" clId="{CC620A22-362F-43D2-8EE9-72D562E2C197}" dt="2020-12-28T11:42:46.303" v="130" actId="14100"/>
          <ac:picMkLst>
            <pc:docMk/>
            <pc:sldMk cId="2850469466" sldId="1145"/>
            <ac:picMk id="10" creationId="{2461758A-542F-48D5-BD92-2F4A87C2D22E}"/>
          </ac:picMkLst>
        </pc:picChg>
        <pc:picChg chg="add mod modCrop">
          <ac:chgData name="Daniel Powell" userId="419723083e2cabd6" providerId="LiveId" clId="{CC620A22-362F-43D2-8EE9-72D562E2C197}" dt="2020-12-28T11:53:21.277" v="366" actId="1076"/>
          <ac:picMkLst>
            <pc:docMk/>
            <pc:sldMk cId="2850469466" sldId="1145"/>
            <ac:picMk id="12" creationId="{5D81BC98-559B-4D29-BEF6-E456D17F07A4}"/>
          </ac:picMkLst>
        </pc:picChg>
      </pc:sldChg>
      <pc:sldMasterChg chg="modSp mod delSldLayout modSldLayout">
        <pc:chgData name="Daniel Powell" userId="419723083e2cabd6" providerId="LiveId" clId="{CC620A22-362F-43D2-8EE9-72D562E2C197}" dt="2020-12-28T11:44:33.375" v="220" actId="14100"/>
        <pc:sldMasterMkLst>
          <pc:docMk/>
          <pc:sldMasterMk cId="0" sldId="2147483648"/>
        </pc:sldMasterMkLst>
        <pc:spChg chg="mod">
          <ac:chgData name="Daniel Powell" userId="419723083e2cabd6" providerId="LiveId" clId="{CC620A22-362F-43D2-8EE9-72D562E2C197}" dt="2020-12-28T11:43:22.235" v="164" actId="20577"/>
          <ac:spMkLst>
            <pc:docMk/>
            <pc:sldMasterMk cId="0" sldId="2147483648"/>
            <ac:spMk id="10" creationId="{507FA6CF-1B53-45FC-9640-717A68DAAE62}"/>
          </ac:spMkLst>
        </pc:spChg>
        <pc:sldLayoutChg chg="modSp mod">
          <pc:chgData name="Daniel Powell" userId="419723083e2cabd6" providerId="LiveId" clId="{CC620A22-362F-43D2-8EE9-72D562E2C197}" dt="2020-12-28T11:43:45.739" v="193" actId="20577"/>
          <pc:sldLayoutMkLst>
            <pc:docMk/>
            <pc:sldMasterMk cId="0" sldId="2147483648"/>
            <pc:sldLayoutMk cId="2378175929" sldId="2147483674"/>
          </pc:sldLayoutMkLst>
          <pc:spChg chg="mod">
            <ac:chgData name="Daniel Powell" userId="419723083e2cabd6" providerId="LiveId" clId="{CC620A22-362F-43D2-8EE9-72D562E2C197}" dt="2020-12-28T11:43:42.094" v="189" actId="20577"/>
            <ac:spMkLst>
              <pc:docMk/>
              <pc:sldMasterMk cId="0" sldId="2147483648"/>
              <pc:sldLayoutMk cId="2378175929" sldId="2147483674"/>
              <ac:spMk id="5" creationId="{66D0A13D-7A81-4140-B930-BDFD789F5CD2}"/>
            </ac:spMkLst>
          </pc:spChg>
          <pc:spChg chg="mod">
            <ac:chgData name="Daniel Powell" userId="419723083e2cabd6" providerId="LiveId" clId="{CC620A22-362F-43D2-8EE9-72D562E2C197}" dt="2020-12-28T11:43:26.347" v="168" actId="20577"/>
            <ac:spMkLst>
              <pc:docMk/>
              <pc:sldMasterMk cId="0" sldId="2147483648"/>
              <pc:sldLayoutMk cId="2378175929" sldId="2147483674"/>
              <ac:spMk id="7" creationId="{A980A57E-B4D5-49FB-8D1E-72E591F29006}"/>
            </ac:spMkLst>
          </pc:spChg>
          <pc:spChg chg="mod">
            <ac:chgData name="Daniel Powell" userId="419723083e2cabd6" providerId="LiveId" clId="{CC620A22-362F-43D2-8EE9-72D562E2C197}" dt="2020-12-28T11:43:45.739" v="193" actId="20577"/>
            <ac:spMkLst>
              <pc:docMk/>
              <pc:sldMasterMk cId="0" sldId="2147483648"/>
              <pc:sldLayoutMk cId="2378175929" sldId="2147483674"/>
              <ac:spMk id="10" creationId="{C6107C30-1EB9-4822-89CE-77EC24E8182E}"/>
            </ac:spMkLst>
          </pc:spChg>
        </pc:sldLayoutChg>
        <pc:sldLayoutChg chg="modSp mod">
          <pc:chgData name="Daniel Powell" userId="419723083e2cabd6" providerId="LiveId" clId="{CC620A22-362F-43D2-8EE9-72D562E2C197}" dt="2020-12-28T11:43:51.290" v="197" actId="20577"/>
          <pc:sldLayoutMkLst>
            <pc:docMk/>
            <pc:sldMasterMk cId="0" sldId="2147483648"/>
            <pc:sldLayoutMk cId="3918888678" sldId="2147483676"/>
          </pc:sldLayoutMkLst>
          <pc:spChg chg="mod">
            <ac:chgData name="Daniel Powell" userId="419723083e2cabd6" providerId="LiveId" clId="{CC620A22-362F-43D2-8EE9-72D562E2C197}" dt="2020-12-28T11:43:51.290" v="197" actId="20577"/>
            <ac:spMkLst>
              <pc:docMk/>
              <pc:sldMasterMk cId="0" sldId="2147483648"/>
              <pc:sldLayoutMk cId="3918888678" sldId="2147483676"/>
              <ac:spMk id="4" creationId="{00000000-0000-0000-0000-000000000000}"/>
            </ac:spMkLst>
          </pc:spChg>
        </pc:sldLayoutChg>
        <pc:sldLayoutChg chg="modSp mod">
          <pc:chgData name="Daniel Powell" userId="419723083e2cabd6" providerId="LiveId" clId="{CC620A22-362F-43D2-8EE9-72D562E2C197}" dt="2020-12-28T11:43:13.443" v="159" actId="20577"/>
          <pc:sldLayoutMkLst>
            <pc:docMk/>
            <pc:sldMasterMk cId="0" sldId="2147483648"/>
            <pc:sldLayoutMk cId="3958454121" sldId="2147483682"/>
          </pc:sldLayoutMkLst>
          <pc:spChg chg="mod">
            <ac:chgData name="Daniel Powell" userId="419723083e2cabd6" providerId="LiveId" clId="{CC620A22-362F-43D2-8EE9-72D562E2C197}" dt="2020-12-28T11:43:13.443" v="159" actId="20577"/>
            <ac:spMkLst>
              <pc:docMk/>
              <pc:sldMasterMk cId="0" sldId="2147483648"/>
              <pc:sldLayoutMk cId="3958454121" sldId="2147483682"/>
              <ac:spMk id="12" creationId="{00000000-0000-0000-0000-000000000000}"/>
            </ac:spMkLst>
          </pc:spChg>
        </pc:sldLayoutChg>
        <pc:sldLayoutChg chg="modSp mod">
          <pc:chgData name="Daniel Powell" userId="419723083e2cabd6" providerId="LiveId" clId="{CC620A22-362F-43D2-8EE9-72D562E2C197}" dt="2020-12-28T11:44:33.375" v="220" actId="14100"/>
          <pc:sldLayoutMkLst>
            <pc:docMk/>
            <pc:sldMasterMk cId="0" sldId="2147483648"/>
            <pc:sldLayoutMk cId="3435590024" sldId="2147483683"/>
          </pc:sldLayoutMkLst>
          <pc:spChg chg="mod">
            <ac:chgData name="Daniel Powell" userId="419723083e2cabd6" providerId="LiveId" clId="{CC620A22-362F-43D2-8EE9-72D562E2C197}" dt="2020-12-28T11:44:33.375" v="220" actId="14100"/>
            <ac:spMkLst>
              <pc:docMk/>
              <pc:sldMasterMk cId="0" sldId="2147483648"/>
              <pc:sldLayoutMk cId="3435590024" sldId="2147483683"/>
              <ac:spMk id="10" creationId="{00000000-0000-0000-0000-000000000000}"/>
            </ac:spMkLst>
          </pc:spChg>
        </pc:sldLayoutChg>
        <pc:sldLayoutChg chg="del">
          <pc:chgData name="Daniel Powell" userId="419723083e2cabd6" providerId="LiveId" clId="{CC620A22-362F-43D2-8EE9-72D562E2C197}" dt="2020-12-28T11:43:16.741" v="160" actId="2696"/>
          <pc:sldLayoutMkLst>
            <pc:docMk/>
            <pc:sldMasterMk cId="0" sldId="2147483648"/>
            <pc:sldLayoutMk cId="2746523278" sldId="2147483684"/>
          </pc:sldLayoutMkLst>
        </pc:sldLayoutChg>
      </pc:sldMasterChg>
    </pc:docChg>
  </pc:docChgLst>
  <pc:docChgLst>
    <pc:chgData name="Daniel Powell" userId="419723083e2cabd6" providerId="LiveId" clId="{CC516A7E-C472-47A0-BF8F-731819B4D520}"/>
    <pc:docChg chg="undo custSel modSld">
      <pc:chgData name="Daniel Powell" userId="419723083e2cabd6" providerId="LiveId" clId="{CC516A7E-C472-47A0-BF8F-731819B4D520}" dt="2021-02-01T11:17:37.572" v="301" actId="1076"/>
      <pc:docMkLst>
        <pc:docMk/>
      </pc:docMkLst>
      <pc:sldChg chg="addSp delSp modSp mod">
        <pc:chgData name="Daniel Powell" userId="419723083e2cabd6" providerId="LiveId" clId="{CC516A7E-C472-47A0-BF8F-731819B4D520}" dt="2021-02-01T11:15:04.005" v="265" actId="1076"/>
        <pc:sldMkLst>
          <pc:docMk/>
          <pc:sldMk cId="3334051336" sldId="997"/>
        </pc:sldMkLst>
        <pc:spChg chg="del mod topLvl">
          <ac:chgData name="Daniel Powell" userId="419723083e2cabd6" providerId="LiveId" clId="{CC516A7E-C472-47A0-BF8F-731819B4D520}" dt="2021-02-01T11:09:14.504" v="92" actId="478"/>
          <ac:spMkLst>
            <pc:docMk/>
            <pc:sldMk cId="3334051336" sldId="997"/>
            <ac:spMk id="4" creationId="{74E4D16E-AF08-4726-B6BA-D8E99C2086DD}"/>
          </ac:spMkLst>
        </pc:spChg>
        <pc:spChg chg="add mod">
          <ac:chgData name="Daniel Powell" userId="419723083e2cabd6" providerId="LiveId" clId="{CC516A7E-C472-47A0-BF8F-731819B4D520}" dt="2021-02-01T11:13:08.512" v="208" actId="20577"/>
          <ac:spMkLst>
            <pc:docMk/>
            <pc:sldMk cId="3334051336" sldId="997"/>
            <ac:spMk id="8" creationId="{D75F200C-0774-4844-BD4E-85F39A86A579}"/>
          </ac:spMkLst>
        </pc:spChg>
        <pc:spChg chg="add mod">
          <ac:chgData name="Daniel Powell" userId="419723083e2cabd6" providerId="LiveId" clId="{CC516A7E-C472-47A0-BF8F-731819B4D520}" dt="2021-02-01T11:13:53.803" v="238" actId="207"/>
          <ac:spMkLst>
            <pc:docMk/>
            <pc:sldMk cId="3334051336" sldId="997"/>
            <ac:spMk id="12" creationId="{B0BEA21C-EE88-4F99-B687-5442FF40F6F3}"/>
          </ac:spMkLst>
        </pc:spChg>
        <pc:spChg chg="add mod">
          <ac:chgData name="Daniel Powell" userId="419723083e2cabd6" providerId="LiveId" clId="{CC516A7E-C472-47A0-BF8F-731819B4D520}" dt="2021-02-01T11:12:12.558" v="193" actId="14100"/>
          <ac:spMkLst>
            <pc:docMk/>
            <pc:sldMk cId="3334051336" sldId="997"/>
            <ac:spMk id="13" creationId="{A51C236A-1308-4E06-87DC-569104496D07}"/>
          </ac:spMkLst>
        </pc:spChg>
        <pc:spChg chg="add mod">
          <ac:chgData name="Daniel Powell" userId="419723083e2cabd6" providerId="LiveId" clId="{CC516A7E-C472-47A0-BF8F-731819B4D520}" dt="2021-02-01T11:14:35.340" v="249" actId="1076"/>
          <ac:spMkLst>
            <pc:docMk/>
            <pc:sldMk cId="3334051336" sldId="997"/>
            <ac:spMk id="14" creationId="{F01CD3A0-54CB-48CC-8C40-EB2E7AA9B0B4}"/>
          </ac:spMkLst>
        </pc:spChg>
        <pc:grpChg chg="del mod">
          <ac:chgData name="Daniel Powell" userId="419723083e2cabd6" providerId="LiveId" clId="{CC516A7E-C472-47A0-BF8F-731819B4D520}" dt="2021-02-01T11:09:12.192" v="91" actId="165"/>
          <ac:grpSpMkLst>
            <pc:docMk/>
            <pc:sldMk cId="3334051336" sldId="997"/>
            <ac:grpSpMk id="7" creationId="{D7E52ABB-4D9F-47E1-8F16-578CB5E16566}"/>
          </ac:grpSpMkLst>
        </pc:grpChg>
        <pc:picChg chg="mod modCrop">
          <ac:chgData name="Daniel Powell" userId="419723083e2cabd6" providerId="LiveId" clId="{CC516A7E-C472-47A0-BF8F-731819B4D520}" dt="2021-02-01T11:15:04.005" v="265" actId="1076"/>
          <ac:picMkLst>
            <pc:docMk/>
            <pc:sldMk cId="3334051336" sldId="997"/>
            <ac:picMk id="5" creationId="{C2EA88CE-B412-47AE-B687-296CA7992B56}"/>
          </ac:picMkLst>
        </pc:picChg>
        <pc:picChg chg="mod topLvl modCrop">
          <ac:chgData name="Daniel Powell" userId="419723083e2cabd6" providerId="LiveId" clId="{CC516A7E-C472-47A0-BF8F-731819B4D520}" dt="2021-02-01T11:14:55.108" v="259" actId="1076"/>
          <ac:picMkLst>
            <pc:docMk/>
            <pc:sldMk cId="3334051336" sldId="997"/>
            <ac:picMk id="6" creationId="{4FEDA4AA-4C96-4C31-8FF7-C43090350209}"/>
          </ac:picMkLst>
        </pc:picChg>
        <pc:picChg chg="add mod modCrop">
          <ac:chgData name="Daniel Powell" userId="419723083e2cabd6" providerId="LiveId" clId="{CC516A7E-C472-47A0-BF8F-731819B4D520}" dt="2021-02-01T11:15:03.054" v="264" actId="1076"/>
          <ac:picMkLst>
            <pc:docMk/>
            <pc:sldMk cId="3334051336" sldId="997"/>
            <ac:picMk id="9" creationId="{D998E55F-F76D-4A63-8BE4-8E9A25356EF7}"/>
          </ac:picMkLst>
        </pc:picChg>
        <pc:picChg chg="add mod modCrop">
          <ac:chgData name="Daniel Powell" userId="419723083e2cabd6" providerId="LiveId" clId="{CC516A7E-C472-47A0-BF8F-731819B4D520}" dt="2021-02-01T11:14:56.477" v="260" actId="1076"/>
          <ac:picMkLst>
            <pc:docMk/>
            <pc:sldMk cId="3334051336" sldId="997"/>
            <ac:picMk id="10" creationId="{44A03DE8-B62E-4CEC-83C6-D3DE1FAE543B}"/>
          </ac:picMkLst>
        </pc:picChg>
        <pc:picChg chg="add del mod">
          <ac:chgData name="Daniel Powell" userId="419723083e2cabd6" providerId="LiveId" clId="{CC516A7E-C472-47A0-BF8F-731819B4D520}" dt="2021-02-01T11:11:39.446" v="170" actId="478"/>
          <ac:picMkLst>
            <pc:docMk/>
            <pc:sldMk cId="3334051336" sldId="997"/>
            <ac:picMk id="11" creationId="{F55F9C6F-81A7-4139-AF6A-DEFC9398C7BD}"/>
          </ac:picMkLst>
        </pc:picChg>
        <pc:picChg chg="mod">
          <ac:chgData name="Daniel Powell" userId="419723083e2cabd6" providerId="LiveId" clId="{CC516A7E-C472-47A0-BF8F-731819B4D520}" dt="2021-02-01T11:14:58.749" v="261" actId="1076"/>
          <ac:picMkLst>
            <pc:docMk/>
            <pc:sldMk cId="3334051336" sldId="997"/>
            <ac:picMk id="4098" creationId="{EDF4E026-2A26-46E1-B970-3D500B6A4BC0}"/>
          </ac:picMkLst>
        </pc:picChg>
      </pc:sldChg>
      <pc:sldChg chg="modSp mod">
        <pc:chgData name="Daniel Powell" userId="419723083e2cabd6" providerId="LiveId" clId="{CC516A7E-C472-47A0-BF8F-731819B4D520}" dt="2021-01-21T14:57:34.682" v="27" actId="20577"/>
        <pc:sldMkLst>
          <pc:docMk/>
          <pc:sldMk cId="3090089344" sldId="1140"/>
        </pc:sldMkLst>
        <pc:spChg chg="mod">
          <ac:chgData name="Daniel Powell" userId="419723083e2cabd6" providerId="LiveId" clId="{CC516A7E-C472-47A0-BF8F-731819B4D520}" dt="2021-01-21T14:57:34.682" v="27" actId="20577"/>
          <ac:spMkLst>
            <pc:docMk/>
            <pc:sldMk cId="3090089344" sldId="1140"/>
            <ac:spMk id="9" creationId="{00000000-0000-0000-0000-000000000000}"/>
          </ac:spMkLst>
        </pc:spChg>
      </pc:sldChg>
      <pc:sldChg chg="addSp delSp modSp mod">
        <pc:chgData name="Daniel Powell" userId="419723083e2cabd6" providerId="LiveId" clId="{CC516A7E-C472-47A0-BF8F-731819B4D520}" dt="2021-02-01T11:16:48.425" v="292" actId="1076"/>
        <pc:sldMkLst>
          <pc:docMk/>
          <pc:sldMk cId="1858064989" sldId="1144"/>
        </pc:sldMkLst>
        <pc:spChg chg="add mod">
          <ac:chgData name="Daniel Powell" userId="419723083e2cabd6" providerId="LiveId" clId="{CC516A7E-C472-47A0-BF8F-731819B4D520}" dt="2021-02-01T11:16:34.244" v="289" actId="14100"/>
          <ac:spMkLst>
            <pc:docMk/>
            <pc:sldMk cId="1858064989" sldId="1144"/>
            <ac:spMk id="10" creationId="{A4602D26-2A53-4C35-A522-D66DFA31789E}"/>
          </ac:spMkLst>
        </pc:spChg>
        <pc:picChg chg="del mod">
          <ac:chgData name="Daniel Powell" userId="419723083e2cabd6" providerId="LiveId" clId="{CC516A7E-C472-47A0-BF8F-731819B4D520}" dt="2021-02-01T11:16:17.382" v="280" actId="478"/>
          <ac:picMkLst>
            <pc:docMk/>
            <pc:sldMk cId="1858064989" sldId="1144"/>
            <ac:picMk id="5" creationId="{C2EA88CE-B412-47AE-B687-296CA7992B56}"/>
          </ac:picMkLst>
        </pc:picChg>
        <pc:picChg chg="del">
          <ac:chgData name="Daniel Powell" userId="419723083e2cabd6" providerId="LiveId" clId="{CC516A7E-C472-47A0-BF8F-731819B4D520}" dt="2021-02-01T11:16:27.109" v="286" actId="478"/>
          <ac:picMkLst>
            <pc:docMk/>
            <pc:sldMk cId="1858064989" sldId="1144"/>
            <ac:picMk id="6" creationId="{4FEDA4AA-4C96-4C31-8FF7-C43090350209}"/>
          </ac:picMkLst>
        </pc:picChg>
        <pc:picChg chg="add mod">
          <ac:chgData name="Daniel Powell" userId="419723083e2cabd6" providerId="LiveId" clId="{CC516A7E-C472-47A0-BF8F-731819B4D520}" dt="2021-02-01T11:16:20.953" v="283" actId="1076"/>
          <ac:picMkLst>
            <pc:docMk/>
            <pc:sldMk cId="1858064989" sldId="1144"/>
            <ac:picMk id="7" creationId="{94144707-F3F3-4AE7-B077-27DA627396FA}"/>
          </ac:picMkLst>
        </pc:picChg>
        <pc:picChg chg="mod modCrop">
          <ac:chgData name="Daniel Powell" userId="419723083e2cabd6" providerId="LiveId" clId="{CC516A7E-C472-47A0-BF8F-731819B4D520}" dt="2021-02-01T11:16:48.425" v="292" actId="1076"/>
          <ac:picMkLst>
            <pc:docMk/>
            <pc:sldMk cId="1858064989" sldId="1144"/>
            <ac:picMk id="8" creationId="{4024A2E9-D36C-412E-8809-30EE9B0525FD}"/>
          </ac:picMkLst>
        </pc:picChg>
      </pc:sldChg>
      <pc:sldChg chg="addSp delSp modSp mod">
        <pc:chgData name="Daniel Powell" userId="419723083e2cabd6" providerId="LiveId" clId="{CC516A7E-C472-47A0-BF8F-731819B4D520}" dt="2021-02-01T11:17:37.572" v="301" actId="1076"/>
        <pc:sldMkLst>
          <pc:docMk/>
          <pc:sldMk cId="2850469466" sldId="1145"/>
        </pc:sldMkLst>
        <pc:spChg chg="add mod">
          <ac:chgData name="Daniel Powell" userId="419723083e2cabd6" providerId="LiveId" clId="{CC516A7E-C472-47A0-BF8F-731819B4D520}" dt="2021-02-01T11:15:51.799" v="273" actId="1076"/>
          <ac:spMkLst>
            <pc:docMk/>
            <pc:sldMk cId="2850469466" sldId="1145"/>
            <ac:spMk id="6" creationId="{A8616708-B693-487C-A023-5F02D8B750BD}"/>
          </ac:spMkLst>
        </pc:spChg>
        <pc:spChg chg="add mod">
          <ac:chgData name="Daniel Powell" userId="419723083e2cabd6" providerId="LiveId" clId="{CC516A7E-C472-47A0-BF8F-731819B4D520}" dt="2021-02-01T11:17:37.572" v="301" actId="1076"/>
          <ac:spMkLst>
            <pc:docMk/>
            <pc:sldMk cId="2850469466" sldId="1145"/>
            <ac:spMk id="7" creationId="{7ECBFE36-783C-494D-8D06-D6C7560E30D8}"/>
          </ac:spMkLst>
        </pc:spChg>
        <pc:spChg chg="mod">
          <ac:chgData name="Daniel Powell" userId="419723083e2cabd6" providerId="LiveId" clId="{CC516A7E-C472-47A0-BF8F-731819B4D520}" dt="2021-02-01T11:04:38.345" v="29" actId="1076"/>
          <ac:spMkLst>
            <pc:docMk/>
            <pc:sldMk cId="2850469466" sldId="1145"/>
            <ac:spMk id="9" creationId="{4E377319-9748-4629-A601-D536080FC414}"/>
          </ac:spMkLst>
        </pc:spChg>
        <pc:picChg chg="del mod">
          <ac:chgData name="Daniel Powell" userId="419723083e2cabd6" providerId="LiveId" clId="{CC516A7E-C472-47A0-BF8F-731819B4D520}" dt="2021-02-01T11:17:26.984" v="296" actId="478"/>
          <ac:picMkLst>
            <pc:docMk/>
            <pc:sldMk cId="2850469466" sldId="1145"/>
            <ac:picMk id="10" creationId="{2461758A-542F-48D5-BD92-2F4A87C2D22E}"/>
          </ac:picMkLst>
        </pc:picChg>
        <pc:picChg chg="del mod">
          <ac:chgData name="Daniel Powell" userId="419723083e2cabd6" providerId="LiveId" clId="{CC516A7E-C472-47A0-BF8F-731819B4D520}" dt="2021-02-01T11:15:55.206" v="275" actId="478"/>
          <ac:picMkLst>
            <pc:docMk/>
            <pc:sldMk cId="2850469466" sldId="1145"/>
            <ac:picMk id="12" creationId="{5D81BC98-559B-4D29-BEF6-E456D17F07A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6332"/>
          </a:xfrm>
          <a:prstGeom prst="rect">
            <a:avLst/>
          </a:prstGeom>
        </p:spPr>
        <p:txBody>
          <a:bodyPr vert="horz" lIns="91555" tIns="45777" rIns="91555" bIns="45777" rtlCol="0"/>
          <a:lstStyle>
            <a:lvl1pPr algn="l">
              <a:defRPr sz="1200"/>
            </a:lvl1pPr>
          </a:lstStyle>
          <a:p>
            <a:endParaRPr lang="en-GB"/>
          </a:p>
        </p:txBody>
      </p:sp>
      <p:sp>
        <p:nvSpPr>
          <p:cNvPr id="3" name="Date Placeholder 2"/>
          <p:cNvSpPr>
            <a:spLocks noGrp="1"/>
          </p:cNvSpPr>
          <p:nvPr>
            <p:ph type="dt" sz="quarter" idx="1"/>
          </p:nvPr>
        </p:nvSpPr>
        <p:spPr>
          <a:xfrm>
            <a:off x="3850446" y="2"/>
            <a:ext cx="2945659" cy="496332"/>
          </a:xfrm>
          <a:prstGeom prst="rect">
            <a:avLst/>
          </a:prstGeom>
        </p:spPr>
        <p:txBody>
          <a:bodyPr vert="horz" lIns="91555" tIns="45777" rIns="91555" bIns="45777" rtlCol="0"/>
          <a:lstStyle>
            <a:lvl1pPr algn="r">
              <a:defRPr sz="1200"/>
            </a:lvl1pPr>
          </a:lstStyle>
          <a:p>
            <a:fld id="{A19A1C26-F02C-452C-96A7-C247CAFE063A}" type="datetimeFigureOut">
              <a:rPr lang="en-US" smtClean="0"/>
              <a:pPr/>
              <a:t>2/1/2021</a:t>
            </a:fld>
            <a:endParaRPr lang="en-GB"/>
          </a:p>
        </p:txBody>
      </p:sp>
      <p:sp>
        <p:nvSpPr>
          <p:cNvPr id="4" name="Footer Placeholder 3"/>
          <p:cNvSpPr>
            <a:spLocks noGrp="1"/>
          </p:cNvSpPr>
          <p:nvPr>
            <p:ph type="ftr" sz="quarter" idx="2"/>
          </p:nvPr>
        </p:nvSpPr>
        <p:spPr>
          <a:xfrm>
            <a:off x="1" y="9428584"/>
            <a:ext cx="2945659" cy="496332"/>
          </a:xfrm>
          <a:prstGeom prst="rect">
            <a:avLst/>
          </a:prstGeom>
        </p:spPr>
        <p:txBody>
          <a:bodyPr vert="horz" lIns="91555" tIns="45777" rIns="91555" bIns="45777" rtlCol="0" anchor="b"/>
          <a:lstStyle>
            <a:lvl1pPr algn="l">
              <a:defRPr sz="1200"/>
            </a:lvl1pPr>
          </a:lstStyle>
          <a:p>
            <a:endParaRPr lang="en-GB"/>
          </a:p>
        </p:txBody>
      </p:sp>
      <p:sp>
        <p:nvSpPr>
          <p:cNvPr id="5" name="Slide Number Placeholder 4"/>
          <p:cNvSpPr>
            <a:spLocks noGrp="1"/>
          </p:cNvSpPr>
          <p:nvPr>
            <p:ph type="sldNum" sz="quarter" idx="3"/>
          </p:nvPr>
        </p:nvSpPr>
        <p:spPr>
          <a:xfrm>
            <a:off x="3850446" y="9428584"/>
            <a:ext cx="2945659" cy="496332"/>
          </a:xfrm>
          <a:prstGeom prst="rect">
            <a:avLst/>
          </a:prstGeom>
        </p:spPr>
        <p:txBody>
          <a:bodyPr vert="horz" lIns="91555" tIns="45777" rIns="91555" bIns="45777" rtlCol="0" anchor="b"/>
          <a:lstStyle>
            <a:lvl1pPr algn="r">
              <a:defRPr sz="1200"/>
            </a:lvl1pPr>
          </a:lstStyle>
          <a:p>
            <a:fld id="{A60CCBC7-4D90-4310-9703-C90EA3ED4F68}" type="slidenum">
              <a:rPr lang="en-GB" smtClean="0"/>
              <a:pPr/>
              <a:t>‹#›</a:t>
            </a:fld>
            <a:endParaRPr lang="en-GB"/>
          </a:p>
        </p:txBody>
      </p:sp>
    </p:spTree>
    <p:extLst>
      <p:ext uri="{BB962C8B-B14F-4D97-AF65-F5344CB8AC3E}">
        <p14:creationId xmlns:p14="http://schemas.microsoft.com/office/powerpoint/2010/main" val="798208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6332"/>
          </a:xfrm>
          <a:prstGeom prst="rect">
            <a:avLst/>
          </a:prstGeom>
        </p:spPr>
        <p:txBody>
          <a:bodyPr vert="horz" lIns="91555" tIns="45777" rIns="91555" bIns="45777" rtlCol="0"/>
          <a:lstStyle>
            <a:lvl1pPr algn="l">
              <a:defRPr sz="1200"/>
            </a:lvl1pPr>
          </a:lstStyle>
          <a:p>
            <a:endParaRPr lang="en-GB"/>
          </a:p>
        </p:txBody>
      </p:sp>
      <p:sp>
        <p:nvSpPr>
          <p:cNvPr id="3" name="Date Placeholder 2"/>
          <p:cNvSpPr>
            <a:spLocks noGrp="1"/>
          </p:cNvSpPr>
          <p:nvPr>
            <p:ph type="dt" idx="1"/>
          </p:nvPr>
        </p:nvSpPr>
        <p:spPr>
          <a:xfrm>
            <a:off x="3850446" y="2"/>
            <a:ext cx="2945659" cy="496332"/>
          </a:xfrm>
          <a:prstGeom prst="rect">
            <a:avLst/>
          </a:prstGeom>
        </p:spPr>
        <p:txBody>
          <a:bodyPr vert="horz" lIns="91555" tIns="45777" rIns="91555" bIns="45777" rtlCol="0"/>
          <a:lstStyle>
            <a:lvl1pPr algn="r">
              <a:defRPr sz="1200"/>
            </a:lvl1pPr>
          </a:lstStyle>
          <a:p>
            <a:fld id="{DE872B61-E18F-47DB-98FE-BAB97390589C}" type="datetimeFigureOut">
              <a:rPr lang="en-US" smtClean="0"/>
              <a:pPr/>
              <a:t>2/1/2021</a:t>
            </a:fld>
            <a:endParaRPr lang="en-GB"/>
          </a:p>
        </p:txBody>
      </p:sp>
      <p:sp>
        <p:nvSpPr>
          <p:cNvPr id="4" name="Slide Image Placeholder 3"/>
          <p:cNvSpPr>
            <a:spLocks noGrp="1" noRot="1" noChangeAspect="1"/>
          </p:cNvSpPr>
          <p:nvPr>
            <p:ph type="sldImg" idx="2"/>
          </p:nvPr>
        </p:nvSpPr>
        <p:spPr>
          <a:xfrm>
            <a:off x="915988" y="742950"/>
            <a:ext cx="4965700" cy="3724275"/>
          </a:xfrm>
          <a:prstGeom prst="rect">
            <a:avLst/>
          </a:prstGeom>
          <a:noFill/>
          <a:ln w="12700">
            <a:solidFill>
              <a:prstClr val="black"/>
            </a:solidFill>
          </a:ln>
        </p:spPr>
        <p:txBody>
          <a:bodyPr vert="horz" lIns="91555" tIns="45777" rIns="91555" bIns="45777" rtlCol="0" anchor="ctr"/>
          <a:lstStyle/>
          <a:p>
            <a:endParaRPr lang="en-GB"/>
          </a:p>
        </p:txBody>
      </p:sp>
      <p:sp>
        <p:nvSpPr>
          <p:cNvPr id="5" name="Notes Placeholder 4"/>
          <p:cNvSpPr>
            <a:spLocks noGrp="1"/>
          </p:cNvSpPr>
          <p:nvPr>
            <p:ph type="body" sz="quarter" idx="3"/>
          </p:nvPr>
        </p:nvSpPr>
        <p:spPr>
          <a:xfrm>
            <a:off x="679769" y="4715155"/>
            <a:ext cx="5438140" cy="4466987"/>
          </a:xfrm>
          <a:prstGeom prst="rect">
            <a:avLst/>
          </a:prstGeom>
        </p:spPr>
        <p:txBody>
          <a:bodyPr vert="horz" lIns="91555" tIns="45777" rIns="91555" bIns="4577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4"/>
            <a:ext cx="2945659" cy="496332"/>
          </a:xfrm>
          <a:prstGeom prst="rect">
            <a:avLst/>
          </a:prstGeom>
        </p:spPr>
        <p:txBody>
          <a:bodyPr vert="horz" lIns="91555" tIns="45777" rIns="91555" bIns="45777" rtlCol="0" anchor="b"/>
          <a:lstStyle>
            <a:lvl1pPr algn="l">
              <a:defRPr sz="1200"/>
            </a:lvl1pPr>
          </a:lstStyle>
          <a:p>
            <a:endParaRPr lang="en-GB"/>
          </a:p>
        </p:txBody>
      </p:sp>
      <p:sp>
        <p:nvSpPr>
          <p:cNvPr id="7" name="Slide Number Placeholder 6"/>
          <p:cNvSpPr>
            <a:spLocks noGrp="1"/>
          </p:cNvSpPr>
          <p:nvPr>
            <p:ph type="sldNum" sz="quarter" idx="5"/>
          </p:nvPr>
        </p:nvSpPr>
        <p:spPr>
          <a:xfrm>
            <a:off x="3850446" y="9428584"/>
            <a:ext cx="2945659" cy="496332"/>
          </a:xfrm>
          <a:prstGeom prst="rect">
            <a:avLst/>
          </a:prstGeom>
        </p:spPr>
        <p:txBody>
          <a:bodyPr vert="horz" lIns="91555" tIns="45777" rIns="91555" bIns="45777" rtlCol="0" anchor="b"/>
          <a:lstStyle>
            <a:lvl1pPr algn="r">
              <a:defRPr sz="1200"/>
            </a:lvl1pPr>
          </a:lstStyle>
          <a:p>
            <a:fld id="{11824ED7-A5B5-4F34-BDC6-353CDB0249A9}" type="slidenum">
              <a:rPr lang="en-GB" smtClean="0"/>
              <a:pPr/>
              <a:t>‹#›</a:t>
            </a:fld>
            <a:endParaRPr lang="en-GB"/>
          </a:p>
        </p:txBody>
      </p:sp>
    </p:spTree>
    <p:extLst>
      <p:ext uri="{BB962C8B-B14F-4D97-AF65-F5344CB8AC3E}">
        <p14:creationId xmlns:p14="http://schemas.microsoft.com/office/powerpoint/2010/main" val="2100234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5"/>
          </p:nvPr>
        </p:nvSpPr>
        <p:spPr/>
        <p:txBody>
          <a:bodyPr/>
          <a:lstStyle/>
          <a:p>
            <a:fld id="{11824ED7-A5B5-4F34-BDC6-353CDB0249A9}" type="slidenum">
              <a:rPr lang="en-GB" smtClean="0"/>
              <a:pPr/>
              <a:t>3</a:t>
            </a:fld>
            <a:endParaRPr lang="en-GB"/>
          </a:p>
        </p:txBody>
      </p:sp>
    </p:spTree>
    <p:extLst>
      <p:ext uri="{BB962C8B-B14F-4D97-AF65-F5344CB8AC3E}">
        <p14:creationId xmlns:p14="http://schemas.microsoft.com/office/powerpoint/2010/main" val="1597488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Extra help sheet</a:t>
            </a:r>
          </a:p>
        </p:txBody>
      </p:sp>
      <p:sp>
        <p:nvSpPr>
          <p:cNvPr id="4" name="Slide Number Placeholder 3"/>
          <p:cNvSpPr>
            <a:spLocks noGrp="1"/>
          </p:cNvSpPr>
          <p:nvPr>
            <p:ph type="sldNum" sz="quarter" idx="10"/>
          </p:nvPr>
        </p:nvSpPr>
        <p:spPr/>
        <p:txBody>
          <a:bodyPr/>
          <a:lstStyle/>
          <a:p>
            <a:fld id="{11824ED7-A5B5-4F34-BDC6-353CDB0249A9}" type="slidenum">
              <a:rPr lang="en-GB" smtClean="0"/>
              <a:pPr/>
              <a:t>6</a:t>
            </a:fld>
            <a:endParaRPr lang="en-GB"/>
          </a:p>
        </p:txBody>
      </p:sp>
    </p:spTree>
    <p:extLst>
      <p:ext uri="{BB962C8B-B14F-4D97-AF65-F5344CB8AC3E}">
        <p14:creationId xmlns:p14="http://schemas.microsoft.com/office/powerpoint/2010/main" val="3653849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Practical Order</a:t>
            </a:r>
          </a:p>
          <a:p>
            <a:r>
              <a:rPr lang="en-GB" dirty="0"/>
              <a:t>10 x plotting compass</a:t>
            </a:r>
          </a:p>
          <a:p>
            <a:r>
              <a:rPr lang="en-GB" dirty="0"/>
              <a:t>10x normal magnet</a:t>
            </a:r>
          </a:p>
          <a:p>
            <a:r>
              <a:rPr lang="en-GB" dirty="0"/>
              <a:t>10x iron filings in petri</a:t>
            </a:r>
          </a:p>
          <a:p>
            <a:r>
              <a:rPr lang="en-GB" dirty="0"/>
              <a:t>10 x empty petri</a:t>
            </a:r>
          </a:p>
          <a:p>
            <a:r>
              <a:rPr lang="en-GB" dirty="0"/>
              <a:t>Bowl of cornflakes</a:t>
            </a:r>
            <a:r>
              <a:rPr lang="en-GB" baseline="0" dirty="0"/>
              <a:t> – to float or special K</a:t>
            </a:r>
          </a:p>
          <a:p>
            <a:r>
              <a:rPr lang="en-GB" baseline="0" dirty="0"/>
              <a:t>Selection of metals named</a:t>
            </a:r>
            <a:endParaRPr lang="en-GB" dirty="0"/>
          </a:p>
        </p:txBody>
      </p:sp>
      <p:sp>
        <p:nvSpPr>
          <p:cNvPr id="4" name="Slide Number Placeholder 3"/>
          <p:cNvSpPr>
            <a:spLocks noGrp="1"/>
          </p:cNvSpPr>
          <p:nvPr>
            <p:ph type="sldNum" sz="quarter" idx="10"/>
          </p:nvPr>
        </p:nvSpPr>
        <p:spPr/>
        <p:txBody>
          <a:bodyPr/>
          <a:lstStyle/>
          <a:p>
            <a:fld id="{11824ED7-A5B5-4F34-BDC6-353CDB0249A9}" type="slidenum">
              <a:rPr lang="en-GB" smtClean="0"/>
              <a:pPr/>
              <a:t>8</a:t>
            </a:fld>
            <a:endParaRPr lang="en-GB"/>
          </a:p>
        </p:txBody>
      </p:sp>
    </p:spTree>
    <p:extLst>
      <p:ext uri="{BB962C8B-B14F-4D97-AF65-F5344CB8AC3E}">
        <p14:creationId xmlns:p14="http://schemas.microsoft.com/office/powerpoint/2010/main" val="3619714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1824ED7-A5B5-4F34-BDC6-353CDB0249A9}" type="slidenum">
              <a:rPr lang="en-GB" smtClean="0"/>
              <a:pPr/>
              <a:t>14</a:t>
            </a:fld>
            <a:endParaRPr lang="en-GB"/>
          </a:p>
        </p:txBody>
      </p:sp>
    </p:spTree>
    <p:extLst>
      <p:ext uri="{BB962C8B-B14F-4D97-AF65-F5344CB8AC3E}">
        <p14:creationId xmlns:p14="http://schemas.microsoft.com/office/powerpoint/2010/main" val="1343815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Accreted – means comes together</a:t>
            </a:r>
          </a:p>
          <a:p>
            <a:r>
              <a:rPr lang="en-GB" dirty="0" err="1"/>
              <a:t>Geodynamo</a:t>
            </a:r>
            <a:r>
              <a:rPr lang="en-GB" dirty="0"/>
              <a:t> – like an electrical motor</a:t>
            </a:r>
          </a:p>
        </p:txBody>
      </p:sp>
      <p:sp>
        <p:nvSpPr>
          <p:cNvPr id="4" name="Slide Number Placeholder 3"/>
          <p:cNvSpPr>
            <a:spLocks noGrp="1"/>
          </p:cNvSpPr>
          <p:nvPr>
            <p:ph type="sldNum" sz="quarter" idx="5"/>
          </p:nvPr>
        </p:nvSpPr>
        <p:spPr/>
        <p:txBody>
          <a:bodyPr/>
          <a:lstStyle/>
          <a:p>
            <a:fld id="{11824ED7-A5B5-4F34-BDC6-353CDB0249A9}" type="slidenum">
              <a:rPr lang="en-GB" smtClean="0"/>
              <a:pPr/>
              <a:t>15</a:t>
            </a:fld>
            <a:endParaRPr lang="en-GB"/>
          </a:p>
        </p:txBody>
      </p:sp>
    </p:spTree>
    <p:extLst>
      <p:ext uri="{BB962C8B-B14F-4D97-AF65-F5344CB8AC3E}">
        <p14:creationId xmlns:p14="http://schemas.microsoft.com/office/powerpoint/2010/main" val="3226126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2" descr="\\FREDERICK\homes\admin\webdesign\Animated Science\animal.jpg">
            <a:extLst>
              <a:ext uri="{FF2B5EF4-FFF2-40B4-BE49-F238E27FC236}">
                <a16:creationId xmlns:a16="http://schemas.microsoft.com/office/drawing/2014/main" id="{2D029224-5303-45D7-B5B2-DD0431A82EFD}"/>
              </a:ext>
            </a:extLst>
          </p:cNvPr>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188" y="249289"/>
            <a:ext cx="860258" cy="841580"/>
          </a:xfrm>
          <a:prstGeom prst="rect">
            <a:avLst/>
          </a:prstGeom>
          <a:noFill/>
        </p:spPr>
      </p:pic>
      <p:sp>
        <p:nvSpPr>
          <p:cNvPr id="5" name="TextBox 4">
            <a:extLst>
              <a:ext uri="{FF2B5EF4-FFF2-40B4-BE49-F238E27FC236}">
                <a16:creationId xmlns:a16="http://schemas.microsoft.com/office/drawing/2014/main" id="{66D0A13D-7A81-4140-B930-BDFD789F5CD2}"/>
              </a:ext>
            </a:extLst>
          </p:cNvPr>
          <p:cNvSpPr txBox="1"/>
          <p:nvPr userDrawn="1"/>
        </p:nvSpPr>
        <p:spPr>
          <a:xfrm rot="16200000">
            <a:off x="-415688" y="323728"/>
            <a:ext cx="1143262" cy="400110"/>
          </a:xfrm>
          <a:prstGeom prst="rect">
            <a:avLst/>
          </a:prstGeom>
          <a:noFill/>
        </p:spPr>
        <p:txBody>
          <a:bodyPr wrap="none" rtlCol="0">
            <a:spAutoFit/>
          </a:body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sp>
        <p:nvSpPr>
          <p:cNvPr id="7" name="TextBox 6">
            <a:extLst>
              <a:ext uri="{FF2B5EF4-FFF2-40B4-BE49-F238E27FC236}">
                <a16:creationId xmlns:a16="http://schemas.microsoft.com/office/drawing/2014/main" id="{A980A57E-B4D5-49FB-8D1E-72E591F29006}"/>
              </a:ext>
            </a:extLst>
          </p:cNvPr>
          <p:cNvSpPr txBox="1"/>
          <p:nvPr userDrawn="1"/>
        </p:nvSpPr>
        <p:spPr>
          <a:xfrm>
            <a:off x="299941" y="-45776"/>
            <a:ext cx="841897" cy="400110"/>
          </a:xfrm>
          <a:prstGeom prst="rect">
            <a:avLst/>
          </a:prstGeom>
          <a:noFill/>
        </p:spPr>
        <p:txBody>
          <a:bodyPr wrap="none" rtlCol="0">
            <a:spAutoFit/>
          </a:bodyPr>
          <a:lstStyle/>
          <a:p>
            <a:pPr algn="r"/>
            <a:r>
              <a:rPr lang="en-GB" sz="1000" b="1" baseline="0" dirty="0">
                <a:solidFill>
                  <a:schemeClr val="accent4">
                    <a:lumMod val="75000"/>
                  </a:schemeClr>
                </a:solidFill>
              </a:rPr>
              <a:t>Mr D Powell</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pic>
        <p:nvPicPr>
          <p:cNvPr id="8" name="Picture 7" descr="\\FREDERICK\homes\admin\webdesign\Animated Science\animal.jpg">
            <a:extLst>
              <a:ext uri="{FF2B5EF4-FFF2-40B4-BE49-F238E27FC236}">
                <a16:creationId xmlns:a16="http://schemas.microsoft.com/office/drawing/2014/main" id="{06F22FDB-E63F-4B21-9216-9151BC3FF411}"/>
              </a:ext>
            </a:extLst>
          </p:cNvPr>
          <p:cNvPicPr>
            <a:picLocks noChangeAspect="1" noChangeArrowheads="1"/>
          </p:cNvPicPr>
          <p:nvPr userDrawn="1"/>
        </p:nvPicPr>
        <p:blipFill>
          <a:blip r:embed="rId3"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92080" y="6322849"/>
            <a:ext cx="547028" cy="535151"/>
          </a:xfrm>
          <a:prstGeom prst="rect">
            <a:avLst/>
          </a:prstGeom>
          <a:noFill/>
        </p:spPr>
      </p:pic>
      <p:sp>
        <p:nvSpPr>
          <p:cNvPr id="10" name="TextBox 7">
            <a:extLst>
              <a:ext uri="{FF2B5EF4-FFF2-40B4-BE49-F238E27FC236}">
                <a16:creationId xmlns:a16="http://schemas.microsoft.com/office/drawing/2014/main" id="{C6107C30-1EB9-4822-89CE-77EC24E8182E}"/>
              </a:ext>
            </a:extLst>
          </p:cNvPr>
          <p:cNvSpPr txBox="1"/>
          <p:nvPr userDrawn="1"/>
        </p:nvSpPr>
        <p:spPr>
          <a:xfrm>
            <a:off x="7686257" y="6457237"/>
            <a:ext cx="1143262"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spTree>
    <p:extLst>
      <p:ext uri="{BB962C8B-B14F-4D97-AF65-F5344CB8AC3E}">
        <p14:creationId xmlns:p14="http://schemas.microsoft.com/office/powerpoint/2010/main" val="2378175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10014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grpSp>
        <p:nvGrpSpPr>
          <p:cNvPr id="2" name="Group 1"/>
          <p:cNvGrpSpPr/>
          <p:nvPr userDrawn="1"/>
        </p:nvGrpSpPr>
        <p:grpSpPr>
          <a:xfrm>
            <a:off x="7709492" y="6429363"/>
            <a:ext cx="1434508" cy="428637"/>
            <a:chOff x="7709492" y="6429363"/>
            <a:chExt cx="1434508" cy="428637"/>
          </a:xfrm>
        </p:grpSpPr>
        <p:pic>
          <p:nvPicPr>
            <p:cNvPr id="3" name="Picture 2" descr="\\FREDERICK\homes\admin\webdesign\Animated Science\animal.jpg"/>
            <p:cNvPicPr>
              <a:picLocks noChangeAspect="1" noChangeArrowheads="1"/>
            </p:cNvPicPr>
            <p:nvPr userDrawn="1"/>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05850" y="6429363"/>
              <a:ext cx="438150" cy="428637"/>
            </a:xfrm>
            <a:prstGeom prst="rect">
              <a:avLst/>
            </a:prstGeom>
            <a:noFill/>
          </p:spPr>
        </p:pic>
        <p:sp>
          <p:nvSpPr>
            <p:cNvPr id="4" name="TextBox 3"/>
            <p:cNvSpPr txBox="1"/>
            <p:nvPr userDrawn="1"/>
          </p:nvSpPr>
          <p:spPr>
            <a:xfrm>
              <a:off x="7709492" y="6457890"/>
              <a:ext cx="1143262" cy="400110"/>
            </a:xfrm>
            <a:prstGeom prst="rect">
              <a:avLst/>
            </a:prstGeom>
            <a:noFill/>
          </p:spPr>
          <p:txBody>
            <a:bodyPr wrap="none" rtlCol="0">
              <a:spAutoFit/>
            </a:body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grpSp>
      <p:sp>
        <p:nvSpPr>
          <p:cNvPr id="5" name="Title 1">
            <a:extLst>
              <a:ext uri="{FF2B5EF4-FFF2-40B4-BE49-F238E27FC236}">
                <a16:creationId xmlns:a16="http://schemas.microsoft.com/office/drawing/2014/main" id="{63E15675-33F9-41E0-8CC8-DCDCE2DD5EE8}"/>
              </a:ext>
            </a:extLst>
          </p:cNvPr>
          <p:cNvSpPr>
            <a:spLocks noGrp="1"/>
          </p:cNvSpPr>
          <p:nvPr>
            <p:ph type="title"/>
          </p:nvPr>
        </p:nvSpPr>
        <p:spPr>
          <a:xfrm>
            <a:off x="0" y="2"/>
            <a:ext cx="5669280" cy="290556"/>
          </a:xfrm>
          <a:prstGeom prst="rect">
            <a:avLst/>
          </a:prstGeom>
        </p:spPr>
        <p:txBody>
          <a:bodyPr>
            <a:noAutofit/>
          </a:bodyPr>
          <a:lstStyle>
            <a:lvl1pPr algn="l">
              <a:defRPr sz="1400" b="1">
                <a:solidFill>
                  <a:srgbClr val="7030A0"/>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918888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grpSp>
        <p:nvGrpSpPr>
          <p:cNvPr id="9" name="Group 8"/>
          <p:cNvGrpSpPr/>
          <p:nvPr userDrawn="1"/>
        </p:nvGrpSpPr>
        <p:grpSpPr>
          <a:xfrm>
            <a:off x="7709492" y="6429363"/>
            <a:ext cx="1434508" cy="428637"/>
            <a:chOff x="7709492" y="6429363"/>
            <a:chExt cx="1434508" cy="428637"/>
          </a:xfrm>
        </p:grpSpPr>
        <p:pic>
          <p:nvPicPr>
            <p:cNvPr id="11" name="Picture 2" descr="\\FREDERICK\homes\admin\webdesign\Animated Science\animal.jpg"/>
            <p:cNvPicPr>
              <a:picLocks noChangeAspect="1" noChangeArrowheads="1"/>
            </p:cNvPicPr>
            <p:nvPr userDrawn="1"/>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05850" y="6429363"/>
              <a:ext cx="438150" cy="428637"/>
            </a:xfrm>
            <a:prstGeom prst="rect">
              <a:avLst/>
            </a:prstGeom>
            <a:noFill/>
          </p:spPr>
        </p:pic>
        <p:sp>
          <p:nvSpPr>
            <p:cNvPr id="12" name="TextBox 11"/>
            <p:cNvSpPr txBox="1"/>
            <p:nvPr userDrawn="1"/>
          </p:nvSpPr>
          <p:spPr>
            <a:xfrm>
              <a:off x="7709492" y="6457890"/>
              <a:ext cx="1143262" cy="400110"/>
            </a:xfrm>
            <a:prstGeom prst="rect">
              <a:avLst/>
            </a:prstGeom>
            <a:noFill/>
          </p:spPr>
          <p:txBody>
            <a:bodyPr wrap="none" rtlCol="0">
              <a:spAutoFit/>
            </a:body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grpSp>
      <p:sp>
        <p:nvSpPr>
          <p:cNvPr id="14" name="Title 1">
            <a:extLst>
              <a:ext uri="{FF2B5EF4-FFF2-40B4-BE49-F238E27FC236}">
                <a16:creationId xmlns:a16="http://schemas.microsoft.com/office/drawing/2014/main" id="{63E15675-33F9-41E0-8CC8-DCDCE2DD5EE8}"/>
              </a:ext>
            </a:extLst>
          </p:cNvPr>
          <p:cNvSpPr>
            <a:spLocks noGrp="1"/>
          </p:cNvSpPr>
          <p:nvPr>
            <p:ph type="title"/>
          </p:nvPr>
        </p:nvSpPr>
        <p:spPr>
          <a:xfrm>
            <a:off x="0" y="1"/>
            <a:ext cx="5669280" cy="386861"/>
          </a:xfrm>
          <a:prstGeom prst="rect">
            <a:avLst/>
          </a:prstGeom>
        </p:spPr>
        <p:txBody>
          <a:bodyPr>
            <a:noAutofit/>
          </a:bodyPr>
          <a:lstStyle>
            <a:lvl1pPr algn="l">
              <a:defRPr sz="2000" b="1">
                <a:solidFill>
                  <a:srgbClr val="7030A0"/>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958454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10" name="Title 1"/>
          <p:cNvSpPr>
            <a:spLocks noGrp="1"/>
          </p:cNvSpPr>
          <p:nvPr>
            <p:ph type="title"/>
          </p:nvPr>
        </p:nvSpPr>
        <p:spPr>
          <a:xfrm>
            <a:off x="0" y="1"/>
            <a:ext cx="6584950" cy="355600"/>
          </a:xfrm>
        </p:spPr>
        <p:txBody>
          <a:bodyPr>
            <a:noAutofit/>
          </a:bodyPr>
          <a:lstStyle>
            <a:lvl1pPr algn="l">
              <a:defRPr sz="2000" b="1">
                <a:solidFill>
                  <a:srgbClr val="7030A0"/>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435590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10" name="Title 1"/>
          <p:cNvSpPr>
            <a:spLocks noGrp="1"/>
          </p:cNvSpPr>
          <p:nvPr>
            <p:ph type="title"/>
          </p:nvPr>
        </p:nvSpPr>
        <p:spPr>
          <a:xfrm>
            <a:off x="0" y="1"/>
            <a:ext cx="7251700" cy="361950"/>
          </a:xfrm>
        </p:spPr>
        <p:txBody>
          <a:bodyPr>
            <a:noAutofit/>
          </a:bodyPr>
          <a:lstStyle>
            <a:lvl1pPr algn="l">
              <a:defRPr sz="2000" b="1">
                <a:solidFill>
                  <a:srgbClr val="7030A0"/>
                </a:solidFill>
              </a:defRPr>
            </a:lvl1pPr>
          </a:lstStyle>
          <a:p>
            <a:r>
              <a:rPr lang="en-US" dirty="0"/>
              <a:t>Click to edit Master title style</a:t>
            </a:r>
            <a:endParaRPr lang="en-GB" dirty="0"/>
          </a:p>
        </p:txBody>
      </p:sp>
      <p:pic>
        <p:nvPicPr>
          <p:cNvPr id="9" name="Picture 2" descr="\\FREDERICK\homes\admin\webdesign\Animated Science\animal.jpg"/>
          <p:cNvPicPr>
            <a:picLocks noChangeAspect="1" noChangeArrowheads="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05850" y="6429363"/>
            <a:ext cx="438150" cy="428637"/>
          </a:xfrm>
          <a:prstGeom prst="rect">
            <a:avLst/>
          </a:prstGeom>
          <a:noFill/>
        </p:spPr>
      </p:pic>
      <p:sp>
        <p:nvSpPr>
          <p:cNvPr id="11" name="TextBox 10"/>
          <p:cNvSpPr txBox="1"/>
          <p:nvPr userDrawn="1"/>
        </p:nvSpPr>
        <p:spPr>
          <a:xfrm>
            <a:off x="7709492" y="6457890"/>
            <a:ext cx="1143262" cy="400110"/>
          </a:xfrm>
          <a:prstGeom prst="rect">
            <a:avLst/>
          </a:prstGeom>
          <a:noFill/>
        </p:spPr>
        <p:txBody>
          <a:bodyPr wrap="none" rtlCol="0">
            <a:spAutoFit/>
          </a:body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spTree>
    <p:extLst>
      <p:ext uri="{BB962C8B-B14F-4D97-AF65-F5344CB8AC3E}">
        <p14:creationId xmlns:p14="http://schemas.microsoft.com/office/powerpoint/2010/main" val="834117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A62673C-4FE5-469D-93ED-1F7296A34F43}"/>
              </a:ext>
            </a:extLst>
          </p:cNvPr>
          <p:cNvGrpSpPr/>
          <p:nvPr userDrawn="1"/>
        </p:nvGrpSpPr>
        <p:grpSpPr>
          <a:xfrm>
            <a:off x="7709492" y="6429363"/>
            <a:ext cx="1434508" cy="428637"/>
            <a:chOff x="7709492" y="6429363"/>
            <a:chExt cx="1434508" cy="428637"/>
          </a:xfrm>
        </p:grpSpPr>
        <p:pic>
          <p:nvPicPr>
            <p:cNvPr id="9" name="Picture 2" descr="\\FREDERICK\homes\admin\webdesign\Animated Science\animal.jpg">
              <a:extLst>
                <a:ext uri="{FF2B5EF4-FFF2-40B4-BE49-F238E27FC236}">
                  <a16:creationId xmlns:a16="http://schemas.microsoft.com/office/drawing/2014/main" id="{38F627FF-FDC0-41AD-9EA1-35641B7FB689}"/>
                </a:ext>
              </a:extLst>
            </p:cNvPr>
            <p:cNvPicPr>
              <a:picLocks noChangeAspect="1" noChangeArrowheads="1"/>
            </p:cNvPicPr>
            <p:nvPr userDrawn="1"/>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05850" y="6429363"/>
              <a:ext cx="438150" cy="428637"/>
            </a:xfrm>
            <a:prstGeom prst="rect">
              <a:avLst/>
            </a:prstGeom>
            <a:noFill/>
          </p:spPr>
        </p:pic>
        <p:sp>
          <p:nvSpPr>
            <p:cNvPr id="10" name="TextBox 9">
              <a:extLst>
                <a:ext uri="{FF2B5EF4-FFF2-40B4-BE49-F238E27FC236}">
                  <a16:creationId xmlns:a16="http://schemas.microsoft.com/office/drawing/2014/main" id="{507FA6CF-1B53-45FC-9640-717A68DAAE62}"/>
                </a:ext>
              </a:extLst>
            </p:cNvPr>
            <p:cNvSpPr txBox="1"/>
            <p:nvPr userDrawn="1"/>
          </p:nvSpPr>
          <p:spPr>
            <a:xfrm>
              <a:off x="7709492" y="6457890"/>
              <a:ext cx="1143262" cy="400110"/>
            </a:xfrm>
            <a:prstGeom prst="rect">
              <a:avLst/>
            </a:prstGeom>
            <a:noFill/>
          </p:spPr>
          <p:txBody>
            <a:bodyPr wrap="none" rtlCol="0">
              <a:spAutoFit/>
            </a:bodyPr>
            <a:lstStyle/>
            <a:p>
              <a:pPr algn="r"/>
              <a:r>
                <a:rPr lang="en-GB" sz="1000" b="1" baseline="0" dirty="0">
                  <a:solidFill>
                    <a:schemeClr val="accent4">
                      <a:lumMod val="75000"/>
                    </a:schemeClr>
                  </a:solidFill>
                </a:rPr>
                <a:t>Animated Science</a:t>
              </a:r>
            </a:p>
            <a:p>
              <a:pPr algn="r"/>
              <a:r>
                <a:rPr lang="en-GB" sz="1000" b="1" baseline="0" dirty="0">
                  <a:solidFill>
                    <a:schemeClr val="accent4">
                      <a:lumMod val="75000"/>
                    </a:schemeClr>
                  </a:solidFill>
                </a:rPr>
                <a:t>2020</a:t>
              </a:r>
              <a:endParaRPr lang="en-GB" sz="1000" b="1" dirty="0">
                <a:solidFill>
                  <a:schemeClr val="accent4">
                    <a:lumMod val="75000"/>
                  </a:schemeClr>
                </a:solidFill>
              </a:endParaRPr>
            </a:p>
          </p:txBody>
        </p:sp>
      </p:grpSp>
      <p:sp>
        <p:nvSpPr>
          <p:cNvPr id="11" name="Title 1">
            <a:extLst>
              <a:ext uri="{FF2B5EF4-FFF2-40B4-BE49-F238E27FC236}">
                <a16:creationId xmlns:a16="http://schemas.microsoft.com/office/drawing/2014/main" id="{3085525E-6AAC-4C08-88C0-E1EE0D9745E2}"/>
              </a:ext>
            </a:extLst>
          </p:cNvPr>
          <p:cNvSpPr txBox="1">
            <a:spLocks/>
          </p:cNvSpPr>
          <p:nvPr userDrawn="1"/>
        </p:nvSpPr>
        <p:spPr>
          <a:xfrm>
            <a:off x="0" y="1"/>
            <a:ext cx="5798820" cy="386861"/>
          </a:xfrm>
          <a:prstGeom prst="rect">
            <a:avLst/>
          </a:prstGeom>
        </p:spPr>
        <p:txBody>
          <a:bodyPr>
            <a:noAutofit/>
          </a:bodyPr>
          <a:lstStyle>
            <a:lvl1pPr algn="l" defTabSz="914400" rtl="0" eaLnBrk="1" latinLnBrk="0" hangingPunct="1">
              <a:spcBef>
                <a:spcPct val="0"/>
              </a:spcBef>
              <a:buNone/>
              <a:defRPr sz="2000" b="1" kern="1200">
                <a:solidFill>
                  <a:srgbClr val="7030A0"/>
                </a:solidFill>
                <a:latin typeface="+mj-lt"/>
                <a:ea typeface="+mj-ea"/>
                <a:cs typeface="+mj-cs"/>
              </a:defRPr>
            </a:lvl1pPr>
          </a:lstStyle>
          <a:p>
            <a:r>
              <a:rPr lang="en-US" dirty="0"/>
              <a:t>Click to edit Master title style</a:t>
            </a:r>
            <a:endParaRPr lang="en-GB" dirty="0"/>
          </a:p>
        </p:txBody>
      </p:sp>
    </p:spTree>
  </p:cSld>
  <p:clrMap bg1="lt1" tx1="dk1" bg2="lt2" tx2="dk2" accent1="accent1" accent2="accent2" accent3="accent3" accent4="accent4" accent5="accent5" accent6="accent6" hlink="hlink" folHlink="folHlink"/>
  <p:sldLayoutIdLst>
    <p:sldLayoutId id="2147483674" r:id="rId1"/>
    <p:sldLayoutId id="2147483678" r:id="rId2"/>
    <p:sldLayoutId id="2147483676" r:id="rId3"/>
    <p:sldLayoutId id="2147483682" r:id="rId4"/>
    <p:sldLayoutId id="2147483683" r:id="rId5"/>
    <p:sldLayoutId id="2147483684" r:id="rId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png"/><Relationship Id="rId10" Type="http://schemas.openxmlformats.org/officeDocument/2006/relationships/hyperlink" Target="https://www.youtube.com/watch?v=hFAOXdXZ5TM" TargetMode="External"/><Relationship Id="rId4" Type="http://schemas.openxmlformats.org/officeDocument/2006/relationships/image" Target="../media/image18.jpe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5.xml"/><Relationship Id="rId5" Type="http://schemas.openxmlformats.org/officeDocument/2006/relationships/image" Target="../media/image27.jpe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4.emf"/><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5.xml"/><Relationship Id="rId5" Type="http://schemas.openxmlformats.org/officeDocument/2006/relationships/image" Target="../media/image37.jpeg"/><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4.gif"/><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jpeg"/><Relationship Id="rId1" Type="http://schemas.openxmlformats.org/officeDocument/2006/relationships/slideLayout" Target="../slideLayouts/slideLayout4.xml"/><Relationship Id="rId4" Type="http://schemas.openxmlformats.org/officeDocument/2006/relationships/image" Target="../media/image48.emf"/></Relationships>
</file>

<file path=ppt/slides/_rels/slide18.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8.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jpeg"/><Relationship Id="rId7" Type="http://schemas.openxmlformats.org/officeDocument/2006/relationships/image" Target="../media/image53.png"/><Relationship Id="rId2" Type="http://schemas.openxmlformats.org/officeDocument/2006/relationships/image" Target="../media/image49.jpeg"/><Relationship Id="rId1" Type="http://schemas.openxmlformats.org/officeDocument/2006/relationships/slideLayout" Target="../slideLayouts/slideLayout5.xml"/><Relationship Id="rId6" Type="http://schemas.openxmlformats.org/officeDocument/2006/relationships/image" Target="../media/image52.jpeg"/><Relationship Id="rId11" Type="http://schemas.openxmlformats.org/officeDocument/2006/relationships/image" Target="../media/image57.jpeg"/><Relationship Id="rId5" Type="http://schemas.openxmlformats.org/officeDocument/2006/relationships/hyperlink" Target="https://www.youtube.com/watch?v=-jAOCHFsLeA" TargetMode="External"/><Relationship Id="rId10" Type="http://schemas.openxmlformats.org/officeDocument/2006/relationships/image" Target="../media/image56.png"/><Relationship Id="rId4" Type="http://schemas.openxmlformats.org/officeDocument/2006/relationships/image" Target="../media/image51.jpeg"/><Relationship Id="rId9" Type="http://schemas.openxmlformats.org/officeDocument/2006/relationships/image" Target="../media/image55.jpeg"/></Relationships>
</file>

<file path=ppt/slides/_rels/slide2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2E3B8A63-8AA5-4FA1-A4F8-AB5F3D55A5D4}"/>
              </a:ext>
            </a:extLst>
          </p:cNvPr>
          <p:cNvGrpSpPr/>
          <p:nvPr/>
        </p:nvGrpSpPr>
        <p:grpSpPr>
          <a:xfrm>
            <a:off x="239248" y="2864416"/>
            <a:ext cx="8512051" cy="3114248"/>
            <a:chOff x="175240" y="2922618"/>
            <a:chExt cx="8512051" cy="4087782"/>
          </a:xfrm>
        </p:grpSpPr>
        <p:pic>
          <p:nvPicPr>
            <p:cNvPr id="25" name="Picture 24" descr="A picture containing indoor, black, object&#10;&#10;Description generated with high confidence">
              <a:extLst>
                <a:ext uri="{FF2B5EF4-FFF2-40B4-BE49-F238E27FC236}">
                  <a16:creationId xmlns:a16="http://schemas.microsoft.com/office/drawing/2014/main" id="{BC8AC32E-E928-4A57-B588-6ED8BAC02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0108" y="5126903"/>
              <a:ext cx="1885792" cy="1790944"/>
            </a:xfrm>
            <a:prstGeom prst="rect">
              <a:avLst/>
            </a:prstGeom>
          </p:spPr>
        </p:pic>
        <p:pic>
          <p:nvPicPr>
            <p:cNvPr id="4" name="Picture 3" descr="A close up of a map&#10;&#10;Description generated with high confidence">
              <a:extLst>
                <a:ext uri="{FF2B5EF4-FFF2-40B4-BE49-F238E27FC236}">
                  <a16:creationId xmlns:a16="http://schemas.microsoft.com/office/drawing/2014/main" id="{4608ED28-3851-42E1-A70C-09E25550B1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801499" y="5126903"/>
              <a:ext cx="1865665" cy="1803487"/>
            </a:xfrm>
            <a:prstGeom prst="roundRect">
              <a:avLst>
                <a:gd name="adj" fmla="val 10094"/>
              </a:avLst>
            </a:prstGeom>
            <a:ln>
              <a:noFill/>
            </a:ln>
            <a:effectLst>
              <a:outerShdw blurRad="76200" dist="38100" dir="7800000" algn="tl" rotWithShape="0">
                <a:srgbClr val="000000">
                  <a:alpha val="40000"/>
                </a:srgbClr>
              </a:outerShdw>
            </a:effectLst>
          </p:spPr>
        </p:pic>
        <p:pic>
          <p:nvPicPr>
            <p:cNvPr id="7" name="Picture 6" descr="A close up of text on a white background&#10;&#10;Description generated with high confidence">
              <a:extLst>
                <a:ext uri="{FF2B5EF4-FFF2-40B4-BE49-F238E27FC236}">
                  <a16:creationId xmlns:a16="http://schemas.microsoft.com/office/drawing/2014/main" id="{B0278264-0134-4599-8A05-1922B70F2A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75240" y="2922618"/>
              <a:ext cx="1877492" cy="1797347"/>
            </a:xfrm>
            <a:prstGeom prst="roundRect">
              <a:avLst>
                <a:gd name="adj" fmla="val 3912"/>
              </a:avLst>
            </a:prstGeom>
            <a:ln>
              <a:noFill/>
            </a:ln>
            <a:effectLst>
              <a:outerShdw blurRad="76200" dist="38100" dir="7800000" algn="tl" rotWithShape="0">
                <a:srgbClr val="000000">
                  <a:alpha val="40000"/>
                </a:srgbClr>
              </a:outerShdw>
            </a:effectLst>
          </p:spPr>
        </p:pic>
        <p:pic>
          <p:nvPicPr>
            <p:cNvPr id="15" name="Picture 14" descr="A picture containing electronics, circuit&#10;&#10;Description generated with very high confidence">
              <a:extLst>
                <a:ext uri="{FF2B5EF4-FFF2-40B4-BE49-F238E27FC236}">
                  <a16:creationId xmlns:a16="http://schemas.microsoft.com/office/drawing/2014/main" id="{B134AEF9-8652-4E3B-A30C-BBB8715579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7612" y="2922618"/>
              <a:ext cx="1865664" cy="1787202"/>
            </a:xfrm>
            <a:prstGeom prst="rect">
              <a:avLst/>
            </a:prstGeom>
          </p:spPr>
        </p:pic>
        <p:pic>
          <p:nvPicPr>
            <p:cNvPr id="17" name="Picture 16" descr="A picture containing green, bottle, sitting, indoor&#10;&#10;Description generated with very high confidence">
              <a:extLst>
                <a:ext uri="{FF2B5EF4-FFF2-40B4-BE49-F238E27FC236}">
                  <a16:creationId xmlns:a16="http://schemas.microsoft.com/office/drawing/2014/main" id="{41F15C55-5D8E-410F-AEF4-8D51DD118D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0108" y="2922618"/>
              <a:ext cx="1902527" cy="1796521"/>
            </a:xfrm>
            <a:prstGeom prst="rect">
              <a:avLst/>
            </a:prstGeom>
          </p:spPr>
        </p:pic>
        <p:pic>
          <p:nvPicPr>
            <p:cNvPr id="19" name="Picture 18" descr="A picture containing sky, outdoor, beach, outdoor object&#10;&#10;Description generated with very high confidence">
              <a:extLst>
                <a:ext uri="{FF2B5EF4-FFF2-40B4-BE49-F238E27FC236}">
                  <a16:creationId xmlns:a16="http://schemas.microsoft.com/office/drawing/2014/main" id="{B498F123-8510-4EA7-AF62-2D95C34C67A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801499" y="2922618"/>
              <a:ext cx="1885792" cy="1790944"/>
            </a:xfrm>
            <a:prstGeom prst="roundRect">
              <a:avLst>
                <a:gd name="adj" fmla="val 10437"/>
              </a:avLst>
            </a:prstGeom>
            <a:ln>
              <a:noFill/>
            </a:ln>
            <a:effectLst>
              <a:outerShdw blurRad="76200" dist="38100" dir="7800000" algn="tl" rotWithShape="0">
                <a:srgbClr val="000000">
                  <a:alpha val="40000"/>
                </a:srgbClr>
              </a:outerShdw>
            </a:effectLst>
          </p:spPr>
        </p:pic>
        <p:pic>
          <p:nvPicPr>
            <p:cNvPr id="21" name="Picture 20" descr="A picture containing object&#10;&#10;Description generated with high confidence">
              <a:extLst>
                <a:ext uri="{FF2B5EF4-FFF2-40B4-BE49-F238E27FC236}">
                  <a16:creationId xmlns:a16="http://schemas.microsoft.com/office/drawing/2014/main" id="{1B26A579-94BA-47AF-A4B5-1ACA558149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9453" y="5126903"/>
              <a:ext cx="1772107" cy="1883497"/>
            </a:xfrm>
            <a:prstGeom prst="roundRect">
              <a:avLst>
                <a:gd name="adj" fmla="val 16667"/>
              </a:avLst>
            </a:prstGeom>
            <a:ln>
              <a:noFill/>
            </a:ln>
            <a:effectLst>
              <a:outerShdw blurRad="76200" dist="38100" dir="7800000" algn="tl" rotWithShape="0">
                <a:srgbClr val="000000">
                  <a:alpha val="40000"/>
                </a:srgbClr>
              </a:outerShdw>
            </a:effectLst>
          </p:spPr>
        </p:pic>
        <p:pic>
          <p:nvPicPr>
            <p:cNvPr id="23" name="Picture 22">
              <a:extLst>
                <a:ext uri="{FF2B5EF4-FFF2-40B4-BE49-F238E27FC236}">
                  <a16:creationId xmlns:a16="http://schemas.microsoft.com/office/drawing/2014/main" id="{392B6B9F-168B-4D1A-94DF-8E320C22827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2377088" y="5126903"/>
              <a:ext cx="1877492" cy="1787202"/>
            </a:xfrm>
            <a:prstGeom prst="roundRect">
              <a:avLst>
                <a:gd name="adj" fmla="val 7302"/>
              </a:avLst>
            </a:prstGeom>
            <a:ln>
              <a:noFill/>
            </a:ln>
            <a:effectLst>
              <a:outerShdw blurRad="76200" dist="38100" dir="7800000" algn="tl" rotWithShape="0">
                <a:srgbClr val="000000">
                  <a:alpha val="40000"/>
                </a:srgbClr>
              </a:outerShdw>
            </a:effectLst>
          </p:spPr>
        </p:pic>
      </p:grpSp>
      <p:sp>
        <p:nvSpPr>
          <p:cNvPr id="5" name="Rounded Rectangle 4"/>
          <p:cNvSpPr/>
          <p:nvPr/>
        </p:nvSpPr>
        <p:spPr>
          <a:xfrm>
            <a:off x="161925" y="171450"/>
            <a:ext cx="8715375" cy="2553764"/>
          </a:xfrm>
          <a:prstGeom prst="roundRect">
            <a:avLst>
              <a:gd name="adj" fmla="val 5903"/>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3600" b="1" dirty="0">
                <a:solidFill>
                  <a:srgbClr val="7030A0"/>
                </a:solidFill>
              </a:rPr>
              <a:t>6 Magnetism and Electromagnetism</a:t>
            </a:r>
          </a:p>
          <a:p>
            <a:pPr algn="ctr"/>
            <a:r>
              <a:rPr lang="en-GB" sz="3600" b="1" dirty="0">
                <a:solidFill>
                  <a:srgbClr val="7030A0"/>
                </a:solidFill>
              </a:rPr>
              <a:t>“Part B  - Magnets”</a:t>
            </a:r>
          </a:p>
        </p:txBody>
      </p:sp>
      <p:sp>
        <p:nvSpPr>
          <p:cNvPr id="10" name="Rectangle 9">
            <a:extLst>
              <a:ext uri="{FF2B5EF4-FFF2-40B4-BE49-F238E27FC236}">
                <a16:creationId xmlns:a16="http://schemas.microsoft.com/office/drawing/2014/main" id="{2368613A-E818-4214-9A0C-A291D4211553}"/>
              </a:ext>
            </a:extLst>
          </p:cNvPr>
          <p:cNvSpPr/>
          <p:nvPr/>
        </p:nvSpPr>
        <p:spPr>
          <a:xfrm>
            <a:off x="948301" y="6286440"/>
            <a:ext cx="6768072" cy="40011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000" b="1" dirty="0">
                <a:ln w="0"/>
                <a:solidFill>
                  <a:srgbClr val="7030A0"/>
                </a:solidFill>
                <a:effectLst>
                  <a:reflection blurRad="12700" stA="50000" endPos="50000" dist="5000" dir="5400000" sy="-100000" rotWithShape="0"/>
                </a:effectLst>
              </a:rPr>
              <a:t>iGCSE Edexcel 1-9 – Mr Powell</a:t>
            </a:r>
          </a:p>
        </p:txBody>
      </p:sp>
      <p:sp>
        <p:nvSpPr>
          <p:cNvPr id="27" name="Rectangle 26">
            <a:extLst>
              <a:ext uri="{FF2B5EF4-FFF2-40B4-BE49-F238E27FC236}">
                <a16:creationId xmlns:a16="http://schemas.microsoft.com/office/drawing/2014/main" id="{DA04D4D2-49E7-41D3-96F5-9CC3787E3670}"/>
              </a:ext>
            </a:extLst>
          </p:cNvPr>
          <p:cNvSpPr/>
          <p:nvPr/>
        </p:nvSpPr>
        <p:spPr>
          <a:xfrm>
            <a:off x="239248" y="4202305"/>
            <a:ext cx="1895647" cy="338554"/>
          </a:xfrm>
          <a:prstGeom prst="rect">
            <a:avLst/>
          </a:prstGeom>
        </p:spPr>
        <p:txBody>
          <a:bodyPr wrap="none">
            <a:spAutoFit/>
          </a:bodyPr>
          <a:lstStyle/>
          <a:p>
            <a:r>
              <a:rPr lang="en-GB" sz="1600" dirty="0"/>
              <a:t>1 Forces and Motion</a:t>
            </a:r>
          </a:p>
        </p:txBody>
      </p:sp>
      <p:sp>
        <p:nvSpPr>
          <p:cNvPr id="28" name="Rectangle 27">
            <a:extLst>
              <a:ext uri="{FF2B5EF4-FFF2-40B4-BE49-F238E27FC236}">
                <a16:creationId xmlns:a16="http://schemas.microsoft.com/office/drawing/2014/main" id="{072D9A4F-914C-4E0E-B6AE-BC0CC8E6B8C4}"/>
              </a:ext>
            </a:extLst>
          </p:cNvPr>
          <p:cNvSpPr/>
          <p:nvPr/>
        </p:nvSpPr>
        <p:spPr>
          <a:xfrm>
            <a:off x="2851361" y="4202305"/>
            <a:ext cx="1154483" cy="338554"/>
          </a:xfrm>
          <a:prstGeom prst="rect">
            <a:avLst/>
          </a:prstGeom>
        </p:spPr>
        <p:txBody>
          <a:bodyPr wrap="none">
            <a:spAutoFit/>
          </a:bodyPr>
          <a:lstStyle/>
          <a:p>
            <a:r>
              <a:rPr lang="en-GB" sz="1600" dirty="0"/>
              <a:t>2 Electricity</a:t>
            </a:r>
          </a:p>
        </p:txBody>
      </p:sp>
      <p:sp>
        <p:nvSpPr>
          <p:cNvPr id="29" name="Rectangle 28">
            <a:extLst>
              <a:ext uri="{FF2B5EF4-FFF2-40B4-BE49-F238E27FC236}">
                <a16:creationId xmlns:a16="http://schemas.microsoft.com/office/drawing/2014/main" id="{0510A01A-20B3-4087-AE25-B2BB0ECDEA6B}"/>
              </a:ext>
            </a:extLst>
          </p:cNvPr>
          <p:cNvSpPr/>
          <p:nvPr/>
        </p:nvSpPr>
        <p:spPr>
          <a:xfrm>
            <a:off x="5209588" y="4202305"/>
            <a:ext cx="879087" cy="338554"/>
          </a:xfrm>
          <a:prstGeom prst="rect">
            <a:avLst/>
          </a:prstGeom>
        </p:spPr>
        <p:txBody>
          <a:bodyPr wrap="none">
            <a:spAutoFit/>
          </a:bodyPr>
          <a:lstStyle/>
          <a:p>
            <a:r>
              <a:rPr lang="en-GB" sz="1600" dirty="0"/>
              <a:t>3 Waves</a:t>
            </a:r>
          </a:p>
        </p:txBody>
      </p:sp>
      <p:sp>
        <p:nvSpPr>
          <p:cNvPr id="30" name="Rectangle 29">
            <a:extLst>
              <a:ext uri="{FF2B5EF4-FFF2-40B4-BE49-F238E27FC236}">
                <a16:creationId xmlns:a16="http://schemas.microsoft.com/office/drawing/2014/main" id="{5A8D30CA-D841-48B1-83DB-6220FA82DEB8}"/>
              </a:ext>
            </a:extLst>
          </p:cNvPr>
          <p:cNvSpPr/>
          <p:nvPr/>
        </p:nvSpPr>
        <p:spPr>
          <a:xfrm>
            <a:off x="7466879" y="4202305"/>
            <a:ext cx="904799" cy="338554"/>
          </a:xfrm>
          <a:prstGeom prst="rect">
            <a:avLst/>
          </a:prstGeom>
        </p:spPr>
        <p:txBody>
          <a:bodyPr wrap="none">
            <a:spAutoFit/>
          </a:bodyPr>
          <a:lstStyle/>
          <a:p>
            <a:r>
              <a:rPr lang="en-GB" sz="1600" dirty="0"/>
              <a:t>4 Energy</a:t>
            </a:r>
          </a:p>
        </p:txBody>
      </p:sp>
      <p:sp>
        <p:nvSpPr>
          <p:cNvPr id="31" name="Rectangle 30">
            <a:extLst>
              <a:ext uri="{FF2B5EF4-FFF2-40B4-BE49-F238E27FC236}">
                <a16:creationId xmlns:a16="http://schemas.microsoft.com/office/drawing/2014/main" id="{8F6BAAAA-AE18-4885-AFB0-A944DFFDD60E}"/>
              </a:ext>
            </a:extLst>
          </p:cNvPr>
          <p:cNvSpPr/>
          <p:nvPr/>
        </p:nvSpPr>
        <p:spPr>
          <a:xfrm>
            <a:off x="161925" y="5957442"/>
            <a:ext cx="1904689" cy="338554"/>
          </a:xfrm>
          <a:prstGeom prst="rect">
            <a:avLst/>
          </a:prstGeom>
        </p:spPr>
        <p:txBody>
          <a:bodyPr wrap="none">
            <a:spAutoFit/>
          </a:bodyPr>
          <a:lstStyle/>
          <a:p>
            <a:r>
              <a:rPr lang="en-GB" sz="1600" dirty="0"/>
              <a:t>5 Solid Liquids Gases</a:t>
            </a:r>
          </a:p>
        </p:txBody>
      </p:sp>
      <p:sp>
        <p:nvSpPr>
          <p:cNvPr id="32" name="Rectangle 31">
            <a:extLst>
              <a:ext uri="{FF2B5EF4-FFF2-40B4-BE49-F238E27FC236}">
                <a16:creationId xmlns:a16="http://schemas.microsoft.com/office/drawing/2014/main" id="{46E322B0-D53F-4BD7-9824-7AB310053E3B}"/>
              </a:ext>
            </a:extLst>
          </p:cNvPr>
          <p:cNvSpPr/>
          <p:nvPr/>
        </p:nvSpPr>
        <p:spPr>
          <a:xfrm>
            <a:off x="2753359" y="5957442"/>
            <a:ext cx="1272015" cy="338554"/>
          </a:xfrm>
          <a:prstGeom prst="rect">
            <a:avLst/>
          </a:prstGeom>
        </p:spPr>
        <p:txBody>
          <a:bodyPr wrap="none">
            <a:spAutoFit/>
          </a:bodyPr>
          <a:lstStyle/>
          <a:p>
            <a:r>
              <a:rPr lang="en-GB" sz="1600" dirty="0"/>
              <a:t>6 Magnetism</a:t>
            </a:r>
          </a:p>
        </p:txBody>
      </p:sp>
      <p:sp>
        <p:nvSpPr>
          <p:cNvPr id="33" name="Rectangle 32">
            <a:extLst>
              <a:ext uri="{FF2B5EF4-FFF2-40B4-BE49-F238E27FC236}">
                <a16:creationId xmlns:a16="http://schemas.microsoft.com/office/drawing/2014/main" id="{9A383DA4-CBEE-4722-AB1D-3F51B971C7FB}"/>
              </a:ext>
            </a:extLst>
          </p:cNvPr>
          <p:cNvSpPr/>
          <p:nvPr/>
        </p:nvSpPr>
        <p:spPr>
          <a:xfrm>
            <a:off x="4881857" y="5957442"/>
            <a:ext cx="1409360" cy="338554"/>
          </a:xfrm>
          <a:prstGeom prst="rect">
            <a:avLst/>
          </a:prstGeom>
        </p:spPr>
        <p:txBody>
          <a:bodyPr wrap="none">
            <a:spAutoFit/>
          </a:bodyPr>
          <a:lstStyle/>
          <a:p>
            <a:r>
              <a:rPr lang="en-GB" sz="1600" dirty="0"/>
              <a:t>7 Radioactivity</a:t>
            </a:r>
          </a:p>
        </p:txBody>
      </p:sp>
      <p:sp>
        <p:nvSpPr>
          <p:cNvPr id="34" name="Rectangle 33">
            <a:extLst>
              <a:ext uri="{FF2B5EF4-FFF2-40B4-BE49-F238E27FC236}">
                <a16:creationId xmlns:a16="http://schemas.microsoft.com/office/drawing/2014/main" id="{B68EB1C3-EAE3-49A6-8873-11F0E352DC45}"/>
              </a:ext>
            </a:extLst>
          </p:cNvPr>
          <p:cNvSpPr/>
          <p:nvPr/>
        </p:nvSpPr>
        <p:spPr>
          <a:xfrm>
            <a:off x="7147700" y="5957442"/>
            <a:ext cx="1373966" cy="338554"/>
          </a:xfrm>
          <a:prstGeom prst="rect">
            <a:avLst/>
          </a:prstGeom>
        </p:spPr>
        <p:txBody>
          <a:bodyPr wrap="none">
            <a:spAutoFit/>
          </a:bodyPr>
          <a:lstStyle/>
          <a:p>
            <a:r>
              <a:rPr lang="en-GB" sz="1600" dirty="0"/>
              <a:t>8 Astrophysics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2E2628-E5CE-411B-946D-5F9BB67366C5}"/>
              </a:ext>
            </a:extLst>
          </p:cNvPr>
          <p:cNvSpPr>
            <a:spLocks noGrp="1"/>
          </p:cNvSpPr>
          <p:nvPr>
            <p:ph type="title"/>
          </p:nvPr>
        </p:nvSpPr>
        <p:spPr/>
        <p:txBody>
          <a:bodyPr/>
          <a:lstStyle/>
          <a:p>
            <a:r>
              <a:rPr lang="en-GB" dirty="0"/>
              <a:t>6 Magnetism – Magnets “Part B”</a:t>
            </a:r>
          </a:p>
        </p:txBody>
      </p:sp>
      <p:sp>
        <p:nvSpPr>
          <p:cNvPr id="5" name="TextBox 4">
            <a:extLst>
              <a:ext uri="{FF2B5EF4-FFF2-40B4-BE49-F238E27FC236}">
                <a16:creationId xmlns:a16="http://schemas.microsoft.com/office/drawing/2014/main" id="{86F62045-31C2-4FE2-ACE1-6F04F600379B}"/>
              </a:ext>
            </a:extLst>
          </p:cNvPr>
          <p:cNvSpPr txBox="1"/>
          <p:nvPr/>
        </p:nvSpPr>
        <p:spPr>
          <a:xfrm>
            <a:off x="154395" y="640815"/>
            <a:ext cx="8627595" cy="587853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6.2 </a:t>
            </a:r>
            <a:r>
              <a:rPr lang="en-GB" sz="2000" dirty="0"/>
              <a:t>know that magnets </a:t>
            </a:r>
            <a:r>
              <a:rPr lang="en-GB" sz="2000" b="1" dirty="0">
                <a:solidFill>
                  <a:srgbClr val="7030A0"/>
                </a:solidFill>
              </a:rPr>
              <a:t>repel</a:t>
            </a:r>
            <a:r>
              <a:rPr lang="en-GB" sz="2000" dirty="0"/>
              <a:t> and </a:t>
            </a:r>
            <a:r>
              <a:rPr lang="en-GB" sz="2000" b="1" dirty="0">
                <a:solidFill>
                  <a:srgbClr val="7030A0"/>
                </a:solidFill>
              </a:rPr>
              <a:t>attract</a:t>
            </a:r>
            <a:r>
              <a:rPr lang="en-GB" sz="2000" dirty="0"/>
              <a:t> other </a:t>
            </a:r>
            <a:r>
              <a:rPr lang="en-GB" sz="2000" b="1" dirty="0">
                <a:solidFill>
                  <a:srgbClr val="7030A0"/>
                </a:solidFill>
              </a:rPr>
              <a:t>magnets</a:t>
            </a:r>
            <a:r>
              <a:rPr lang="en-GB" sz="2000" dirty="0"/>
              <a:t> and attract </a:t>
            </a:r>
            <a:r>
              <a:rPr lang="en-GB" sz="2000" b="1" dirty="0">
                <a:solidFill>
                  <a:srgbClr val="7030A0"/>
                </a:solidFill>
              </a:rPr>
              <a:t>magnetic</a:t>
            </a:r>
            <a:r>
              <a:rPr lang="en-GB" sz="2000" dirty="0"/>
              <a:t> </a:t>
            </a:r>
            <a:r>
              <a:rPr lang="en-GB" sz="2000" b="1" dirty="0">
                <a:solidFill>
                  <a:srgbClr val="7030A0"/>
                </a:solidFill>
              </a:rPr>
              <a:t>substances</a:t>
            </a:r>
            <a:r>
              <a:rPr lang="en-GB" sz="2000" dirty="0"/>
              <a:t>.</a:t>
            </a:r>
          </a:p>
          <a:p>
            <a:r>
              <a:rPr lang="en-GB" sz="2000" b="1" dirty="0"/>
              <a:t> </a:t>
            </a:r>
            <a:endParaRPr lang="en-GB" sz="2000" dirty="0"/>
          </a:p>
          <a:p>
            <a:r>
              <a:rPr lang="en-GB" sz="2000" b="1" dirty="0"/>
              <a:t>6.3 </a:t>
            </a:r>
            <a:r>
              <a:rPr lang="en-GB" sz="2000" dirty="0"/>
              <a:t>describe the properties of </a:t>
            </a:r>
            <a:r>
              <a:rPr lang="en-GB" sz="2000" b="1" dirty="0">
                <a:solidFill>
                  <a:srgbClr val="7030A0"/>
                </a:solidFill>
              </a:rPr>
              <a:t>magnetically hard </a:t>
            </a:r>
            <a:r>
              <a:rPr lang="en-GB" sz="2000" dirty="0"/>
              <a:t>and </a:t>
            </a:r>
            <a:r>
              <a:rPr lang="en-GB" sz="2000" b="1" dirty="0">
                <a:solidFill>
                  <a:srgbClr val="7030A0"/>
                </a:solidFill>
              </a:rPr>
              <a:t>soft</a:t>
            </a:r>
            <a:r>
              <a:rPr lang="en-GB" sz="2000" dirty="0"/>
              <a:t> materials</a:t>
            </a:r>
          </a:p>
          <a:p>
            <a:r>
              <a:rPr lang="en-GB" sz="2000" dirty="0"/>
              <a:t> </a:t>
            </a:r>
          </a:p>
          <a:p>
            <a:r>
              <a:rPr lang="en-GB" sz="2000" b="1" dirty="0"/>
              <a:t>6.4</a:t>
            </a:r>
            <a:r>
              <a:rPr lang="en-GB" sz="2000" dirty="0"/>
              <a:t> understand the term ‘</a:t>
            </a:r>
            <a:r>
              <a:rPr lang="en-GB" sz="2000" b="1" dirty="0">
                <a:solidFill>
                  <a:srgbClr val="7030A0"/>
                </a:solidFill>
              </a:rPr>
              <a:t>magnetic field line</a:t>
            </a:r>
            <a:r>
              <a:rPr lang="en-GB" sz="2000" dirty="0"/>
              <a:t>’</a:t>
            </a:r>
          </a:p>
          <a:p>
            <a:r>
              <a:rPr lang="en-GB" sz="2000" dirty="0"/>
              <a:t> </a:t>
            </a:r>
          </a:p>
          <a:p>
            <a:r>
              <a:rPr lang="en-GB" sz="2000" b="1" dirty="0"/>
              <a:t>6.5 </a:t>
            </a:r>
            <a:r>
              <a:rPr lang="en-GB" sz="2000" dirty="0"/>
              <a:t>know that magnetism is </a:t>
            </a:r>
            <a:r>
              <a:rPr lang="en-GB" sz="2000" b="1" dirty="0">
                <a:solidFill>
                  <a:srgbClr val="7030A0"/>
                </a:solidFill>
              </a:rPr>
              <a:t>induced</a:t>
            </a:r>
            <a:r>
              <a:rPr lang="en-GB" sz="2000" dirty="0"/>
              <a:t> in some materials when they are placed in a </a:t>
            </a:r>
            <a:r>
              <a:rPr lang="en-GB" sz="2000" b="1" dirty="0">
                <a:solidFill>
                  <a:srgbClr val="7030A0"/>
                </a:solidFill>
              </a:rPr>
              <a:t>magnetic field</a:t>
            </a:r>
          </a:p>
          <a:p>
            <a:r>
              <a:rPr lang="en-GB" sz="2000" dirty="0"/>
              <a:t> </a:t>
            </a:r>
          </a:p>
          <a:p>
            <a:r>
              <a:rPr lang="en-GB" sz="2000" b="1" dirty="0"/>
              <a:t>6.6</a:t>
            </a:r>
            <a:r>
              <a:rPr lang="en-GB" sz="2000" dirty="0"/>
              <a:t> </a:t>
            </a:r>
            <a:r>
              <a:rPr lang="en-GB" sz="2000" i="1" dirty="0"/>
              <a:t>practical: investigate the </a:t>
            </a:r>
            <a:r>
              <a:rPr lang="en-GB" sz="2000" b="1" i="1" dirty="0">
                <a:solidFill>
                  <a:srgbClr val="7030A0"/>
                </a:solidFill>
              </a:rPr>
              <a:t>magnetic field pattern </a:t>
            </a:r>
            <a:r>
              <a:rPr lang="en-GB" sz="2000" i="1" dirty="0"/>
              <a:t>for a </a:t>
            </a:r>
            <a:r>
              <a:rPr lang="en-GB" sz="2000" b="1" i="1" dirty="0">
                <a:solidFill>
                  <a:srgbClr val="7030A0"/>
                </a:solidFill>
              </a:rPr>
              <a:t>permanent bar magnet </a:t>
            </a:r>
            <a:r>
              <a:rPr lang="en-GB" sz="2000" i="1" dirty="0"/>
              <a:t>and that </a:t>
            </a:r>
            <a:r>
              <a:rPr lang="en-GB" sz="2000" b="1" i="1" dirty="0">
                <a:solidFill>
                  <a:srgbClr val="7030A0"/>
                </a:solidFill>
              </a:rPr>
              <a:t>between two bar magnets</a:t>
            </a:r>
            <a:endParaRPr lang="en-GB" sz="2000" b="1" dirty="0">
              <a:solidFill>
                <a:srgbClr val="7030A0"/>
              </a:solidFill>
            </a:endParaRPr>
          </a:p>
          <a:p>
            <a:r>
              <a:rPr lang="en-GB" sz="2000" dirty="0"/>
              <a:t> </a:t>
            </a:r>
          </a:p>
          <a:p>
            <a:r>
              <a:rPr lang="en-GB" sz="2000" b="1" dirty="0"/>
              <a:t>6.7 </a:t>
            </a:r>
            <a:r>
              <a:rPr lang="en-GB" sz="2000" b="1" dirty="0">
                <a:solidFill>
                  <a:srgbClr val="7030A0"/>
                </a:solidFill>
              </a:rPr>
              <a:t>describe</a:t>
            </a:r>
            <a:r>
              <a:rPr lang="en-GB" sz="2000" dirty="0"/>
              <a:t> how to use </a:t>
            </a:r>
            <a:r>
              <a:rPr lang="en-GB" sz="2000" b="1" dirty="0">
                <a:solidFill>
                  <a:srgbClr val="7030A0"/>
                </a:solidFill>
              </a:rPr>
              <a:t>two permanent magnets </a:t>
            </a:r>
            <a:r>
              <a:rPr lang="en-GB" sz="2000" dirty="0"/>
              <a:t>to produce a </a:t>
            </a:r>
            <a:r>
              <a:rPr lang="en-GB" sz="2000" b="1" dirty="0">
                <a:solidFill>
                  <a:srgbClr val="7030A0"/>
                </a:solidFill>
              </a:rPr>
              <a:t>uniform magnetic field pattern.</a:t>
            </a:r>
          </a:p>
          <a:p>
            <a:endParaRPr lang="en-GB" sz="2000" dirty="0"/>
          </a:p>
          <a:p>
            <a:r>
              <a:rPr lang="en-GB" b="1" dirty="0"/>
              <a:t>6.11P </a:t>
            </a:r>
            <a:r>
              <a:rPr lang="en-GB" dirty="0"/>
              <a:t>know that there is a force on a </a:t>
            </a:r>
            <a:r>
              <a:rPr lang="en-GB" b="1" dirty="0">
                <a:solidFill>
                  <a:srgbClr val="7030A0"/>
                </a:solidFill>
              </a:rPr>
              <a:t>charged particle </a:t>
            </a:r>
            <a:r>
              <a:rPr lang="en-GB" dirty="0"/>
              <a:t>when it moves in a magnetic field as long as its motion is not </a:t>
            </a:r>
            <a:r>
              <a:rPr lang="en-GB" b="1" dirty="0">
                <a:solidFill>
                  <a:srgbClr val="7030A0"/>
                </a:solidFill>
              </a:rPr>
              <a:t>parallel</a:t>
            </a:r>
            <a:r>
              <a:rPr lang="en-GB" dirty="0"/>
              <a:t> to the field (</a:t>
            </a:r>
            <a:r>
              <a:rPr lang="en-GB" b="1" dirty="0">
                <a:solidFill>
                  <a:srgbClr val="7030A0"/>
                </a:solidFill>
              </a:rPr>
              <a:t>Triple</a:t>
            </a:r>
            <a:r>
              <a:rPr lang="en-GB" dirty="0"/>
              <a:t>)</a:t>
            </a:r>
          </a:p>
          <a:p>
            <a:endParaRPr lang="en-GB" sz="2000" dirty="0"/>
          </a:p>
        </p:txBody>
      </p:sp>
    </p:spTree>
    <p:extLst>
      <p:ext uri="{BB962C8B-B14F-4D97-AF65-F5344CB8AC3E}">
        <p14:creationId xmlns:p14="http://schemas.microsoft.com/office/powerpoint/2010/main" val="3294641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EF69627-F916-4BA5-A7AE-BA48B1EEF0CE}"/>
              </a:ext>
            </a:extLst>
          </p:cNvPr>
          <p:cNvSpPr/>
          <p:nvPr/>
        </p:nvSpPr>
        <p:spPr>
          <a:xfrm>
            <a:off x="27219" y="71527"/>
            <a:ext cx="2955994" cy="649408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GB" sz="1300" b="1" dirty="0"/>
              <a:t>6 Magnetism – Magnets “Part B”</a:t>
            </a:r>
          </a:p>
          <a:p>
            <a:pPr algn="ctr"/>
            <a:endParaRPr lang="en-GB" sz="1300" b="1" dirty="0"/>
          </a:p>
          <a:p>
            <a:r>
              <a:rPr lang="en-GB" sz="1300" b="1" dirty="0"/>
              <a:t>Key Topic Aims…. (Recall &amp; Apply ideas and formulae)</a:t>
            </a:r>
          </a:p>
          <a:p>
            <a:endParaRPr lang="en-GB" sz="1300" b="1" dirty="0"/>
          </a:p>
          <a:p>
            <a:r>
              <a:rPr lang="en-GB" sz="1300" b="1" dirty="0"/>
              <a:t>6.2 </a:t>
            </a:r>
            <a:r>
              <a:rPr lang="en-GB" sz="1300" dirty="0"/>
              <a:t>know that magnets repel and attract other magnets and attract magnetic substances</a:t>
            </a:r>
          </a:p>
          <a:p>
            <a:r>
              <a:rPr lang="en-GB" sz="1300" b="1" dirty="0"/>
              <a:t> </a:t>
            </a:r>
            <a:endParaRPr lang="en-GB" sz="1300" dirty="0"/>
          </a:p>
          <a:p>
            <a:r>
              <a:rPr lang="en-GB" sz="1300" b="1" dirty="0"/>
              <a:t>6.3 </a:t>
            </a:r>
            <a:r>
              <a:rPr lang="en-GB" sz="1300" dirty="0"/>
              <a:t>describe the properties of magnetically hard and soft materials</a:t>
            </a:r>
          </a:p>
          <a:p>
            <a:r>
              <a:rPr lang="en-GB" sz="1300" dirty="0"/>
              <a:t> </a:t>
            </a:r>
          </a:p>
          <a:p>
            <a:r>
              <a:rPr lang="en-GB" sz="1300" b="1" dirty="0"/>
              <a:t>6.4</a:t>
            </a:r>
            <a:r>
              <a:rPr lang="en-GB" sz="1300" dirty="0"/>
              <a:t> understand the term ‘magnetic field line’</a:t>
            </a:r>
          </a:p>
          <a:p>
            <a:r>
              <a:rPr lang="en-GB" sz="1300" dirty="0"/>
              <a:t> </a:t>
            </a:r>
          </a:p>
          <a:p>
            <a:r>
              <a:rPr lang="en-GB" sz="1300" b="1" dirty="0"/>
              <a:t>6.5 </a:t>
            </a:r>
            <a:r>
              <a:rPr lang="en-GB" sz="1300" dirty="0"/>
              <a:t>know that magnetism is induced in some materials when they are placed in a magnetic field</a:t>
            </a:r>
          </a:p>
          <a:p>
            <a:r>
              <a:rPr lang="en-GB" sz="1300" dirty="0"/>
              <a:t> </a:t>
            </a:r>
          </a:p>
          <a:p>
            <a:r>
              <a:rPr lang="en-GB" sz="1300" b="1" dirty="0"/>
              <a:t>6.6</a:t>
            </a:r>
            <a:r>
              <a:rPr lang="en-GB" sz="1300" dirty="0"/>
              <a:t> practical: investigate the magnetic field pattern for a permanent bar magnet and that between two bar magnets</a:t>
            </a:r>
          </a:p>
          <a:p>
            <a:r>
              <a:rPr lang="en-GB" sz="1300" dirty="0"/>
              <a:t> </a:t>
            </a:r>
          </a:p>
          <a:p>
            <a:r>
              <a:rPr lang="en-GB" sz="1300" b="1" dirty="0"/>
              <a:t>6.7 </a:t>
            </a:r>
            <a:r>
              <a:rPr lang="en-GB" sz="1300" dirty="0"/>
              <a:t>describe how to use two permanent magnets to produce a uniform magnetic field pattern.</a:t>
            </a:r>
          </a:p>
          <a:p>
            <a:endParaRPr lang="en-GB" sz="1300" b="1" dirty="0"/>
          </a:p>
          <a:p>
            <a:r>
              <a:rPr lang="en-GB" sz="1300" b="1" dirty="0"/>
              <a:t>6.11P know that there is a force on a charged particle when it moves in a magnetic field as long as its motion is not parallel to the field (</a:t>
            </a:r>
            <a:r>
              <a:rPr lang="en-GB" sz="1300" b="1" dirty="0">
                <a:solidFill>
                  <a:srgbClr val="7030A0"/>
                </a:solidFill>
              </a:rPr>
              <a:t>Triple</a:t>
            </a:r>
            <a:r>
              <a:rPr lang="en-GB" sz="1300" b="1" dirty="0"/>
              <a:t>)</a:t>
            </a:r>
          </a:p>
        </p:txBody>
      </p:sp>
      <p:sp>
        <p:nvSpPr>
          <p:cNvPr id="6" name="Rectangle 5">
            <a:extLst>
              <a:ext uri="{FF2B5EF4-FFF2-40B4-BE49-F238E27FC236}">
                <a16:creationId xmlns:a16="http://schemas.microsoft.com/office/drawing/2014/main" id="{E60C19AE-4B16-4A6B-A7C4-E5E1AE8EF6BA}"/>
              </a:ext>
            </a:extLst>
          </p:cNvPr>
          <p:cNvSpPr/>
          <p:nvPr/>
        </p:nvSpPr>
        <p:spPr>
          <a:xfrm>
            <a:off x="3060857" y="71527"/>
            <a:ext cx="2955994" cy="649408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GB" sz="1300" b="1" dirty="0"/>
              <a:t>6 Magnetism – Magnets “Part B”</a:t>
            </a:r>
          </a:p>
          <a:p>
            <a:pPr algn="ctr"/>
            <a:endParaRPr lang="en-GB" sz="1300" b="1" dirty="0"/>
          </a:p>
          <a:p>
            <a:r>
              <a:rPr lang="en-GB" sz="1300" b="1" dirty="0"/>
              <a:t>Key Topic Aims…. (Recall &amp; Apply ideas and formulae)</a:t>
            </a:r>
          </a:p>
          <a:p>
            <a:endParaRPr lang="en-GB" sz="1300" b="1" dirty="0"/>
          </a:p>
          <a:p>
            <a:r>
              <a:rPr lang="en-GB" sz="1300" b="1" dirty="0"/>
              <a:t>6.2 </a:t>
            </a:r>
            <a:r>
              <a:rPr lang="en-GB" sz="1300" dirty="0"/>
              <a:t>know that magnets repel and attract other magnets and attract magnetic substances</a:t>
            </a:r>
          </a:p>
          <a:p>
            <a:r>
              <a:rPr lang="en-GB" sz="1300" b="1" dirty="0"/>
              <a:t> </a:t>
            </a:r>
            <a:endParaRPr lang="en-GB" sz="1300" dirty="0"/>
          </a:p>
          <a:p>
            <a:r>
              <a:rPr lang="en-GB" sz="1300" b="1" dirty="0"/>
              <a:t>6.3 </a:t>
            </a:r>
            <a:r>
              <a:rPr lang="en-GB" sz="1300" dirty="0"/>
              <a:t>describe the properties of magnetically hard and soft materials</a:t>
            </a:r>
          </a:p>
          <a:p>
            <a:r>
              <a:rPr lang="en-GB" sz="1300" dirty="0"/>
              <a:t> </a:t>
            </a:r>
          </a:p>
          <a:p>
            <a:r>
              <a:rPr lang="en-GB" sz="1300" b="1" dirty="0"/>
              <a:t>6.4</a:t>
            </a:r>
            <a:r>
              <a:rPr lang="en-GB" sz="1300" dirty="0"/>
              <a:t> understand the term ‘magnetic field line’</a:t>
            </a:r>
          </a:p>
          <a:p>
            <a:r>
              <a:rPr lang="en-GB" sz="1300" dirty="0"/>
              <a:t> </a:t>
            </a:r>
          </a:p>
          <a:p>
            <a:r>
              <a:rPr lang="en-GB" sz="1300" b="1" dirty="0"/>
              <a:t>6.5 </a:t>
            </a:r>
            <a:r>
              <a:rPr lang="en-GB" sz="1300" dirty="0"/>
              <a:t>know that magnetism is induced in some materials when they are placed in a magnetic field</a:t>
            </a:r>
          </a:p>
          <a:p>
            <a:r>
              <a:rPr lang="en-GB" sz="1300" dirty="0"/>
              <a:t> </a:t>
            </a:r>
          </a:p>
          <a:p>
            <a:r>
              <a:rPr lang="en-GB" sz="1300" b="1" dirty="0"/>
              <a:t>6.6</a:t>
            </a:r>
            <a:r>
              <a:rPr lang="en-GB" sz="1300" dirty="0"/>
              <a:t> practical: investigate the magnetic field pattern for a permanent bar magnet and that between two bar magnets</a:t>
            </a:r>
          </a:p>
          <a:p>
            <a:r>
              <a:rPr lang="en-GB" sz="1300" dirty="0"/>
              <a:t> </a:t>
            </a:r>
          </a:p>
          <a:p>
            <a:r>
              <a:rPr lang="en-GB" sz="1300" b="1" dirty="0"/>
              <a:t>6.7 </a:t>
            </a:r>
            <a:r>
              <a:rPr lang="en-GB" sz="1300" dirty="0"/>
              <a:t>describe how to use two permanent magnets to produce a uniform magnetic field pattern.</a:t>
            </a:r>
          </a:p>
          <a:p>
            <a:endParaRPr lang="en-GB" sz="1300" dirty="0"/>
          </a:p>
          <a:p>
            <a:r>
              <a:rPr lang="en-GB" sz="1300" b="1" dirty="0"/>
              <a:t>6.11P know that there is a force on a charged particle when it moves in a magnetic field as long as its motion is not parallel to the field (</a:t>
            </a:r>
            <a:r>
              <a:rPr lang="en-GB" sz="1300" b="1" dirty="0">
                <a:solidFill>
                  <a:srgbClr val="7030A0"/>
                </a:solidFill>
              </a:rPr>
              <a:t>Triple</a:t>
            </a:r>
            <a:r>
              <a:rPr lang="en-GB" sz="1300" b="1" dirty="0"/>
              <a:t>)</a:t>
            </a:r>
          </a:p>
        </p:txBody>
      </p:sp>
      <p:sp>
        <p:nvSpPr>
          <p:cNvPr id="7" name="Rectangle 6">
            <a:extLst>
              <a:ext uri="{FF2B5EF4-FFF2-40B4-BE49-F238E27FC236}">
                <a16:creationId xmlns:a16="http://schemas.microsoft.com/office/drawing/2014/main" id="{59A9E89F-3AC8-433F-BFAE-2AFF03215AFA}"/>
              </a:ext>
            </a:extLst>
          </p:cNvPr>
          <p:cNvSpPr/>
          <p:nvPr/>
        </p:nvSpPr>
        <p:spPr>
          <a:xfrm>
            <a:off x="6116196" y="71527"/>
            <a:ext cx="2955994" cy="649408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GB" sz="1300" b="1" dirty="0"/>
              <a:t>6 Magnetism – Magnets “Part B”</a:t>
            </a:r>
          </a:p>
          <a:p>
            <a:pPr algn="ctr"/>
            <a:endParaRPr lang="en-GB" sz="1300" b="1" dirty="0"/>
          </a:p>
          <a:p>
            <a:r>
              <a:rPr lang="en-GB" sz="1300" b="1" dirty="0"/>
              <a:t>Key Topic Aims…. (Recall &amp; Apply ideas and formulae)</a:t>
            </a:r>
          </a:p>
          <a:p>
            <a:endParaRPr lang="en-GB" sz="1300" b="1" dirty="0"/>
          </a:p>
          <a:p>
            <a:r>
              <a:rPr lang="en-GB" sz="1300" b="1" dirty="0"/>
              <a:t>6.2 </a:t>
            </a:r>
            <a:r>
              <a:rPr lang="en-GB" sz="1300" dirty="0"/>
              <a:t>know that magnets repel and attract other magnets and attract magnetic substances</a:t>
            </a:r>
          </a:p>
          <a:p>
            <a:r>
              <a:rPr lang="en-GB" sz="1300" b="1" dirty="0"/>
              <a:t> </a:t>
            </a:r>
            <a:endParaRPr lang="en-GB" sz="1300" dirty="0"/>
          </a:p>
          <a:p>
            <a:r>
              <a:rPr lang="en-GB" sz="1300" b="1" dirty="0"/>
              <a:t>6.3 </a:t>
            </a:r>
            <a:r>
              <a:rPr lang="en-GB" sz="1300" dirty="0"/>
              <a:t>describe the properties of magnetically hard and soft materials</a:t>
            </a:r>
          </a:p>
          <a:p>
            <a:r>
              <a:rPr lang="en-GB" sz="1300" dirty="0"/>
              <a:t> </a:t>
            </a:r>
          </a:p>
          <a:p>
            <a:r>
              <a:rPr lang="en-GB" sz="1300" b="1" dirty="0"/>
              <a:t>6.4</a:t>
            </a:r>
            <a:r>
              <a:rPr lang="en-GB" sz="1300" dirty="0"/>
              <a:t> understand the term ‘magnetic field line’</a:t>
            </a:r>
          </a:p>
          <a:p>
            <a:r>
              <a:rPr lang="en-GB" sz="1300" dirty="0"/>
              <a:t> </a:t>
            </a:r>
          </a:p>
          <a:p>
            <a:r>
              <a:rPr lang="en-GB" sz="1300" b="1" dirty="0"/>
              <a:t>6.5 </a:t>
            </a:r>
            <a:r>
              <a:rPr lang="en-GB" sz="1300" dirty="0"/>
              <a:t>know that magnetism is induced in some materials when they are placed in a magnetic field</a:t>
            </a:r>
          </a:p>
          <a:p>
            <a:r>
              <a:rPr lang="en-GB" sz="1300" dirty="0"/>
              <a:t> </a:t>
            </a:r>
          </a:p>
          <a:p>
            <a:r>
              <a:rPr lang="en-GB" sz="1300" b="1" dirty="0"/>
              <a:t>6.6</a:t>
            </a:r>
            <a:r>
              <a:rPr lang="en-GB" sz="1300" dirty="0"/>
              <a:t> practical: investigate the magnetic field pattern for a permanent bar magnet and that between two bar magnets</a:t>
            </a:r>
          </a:p>
          <a:p>
            <a:r>
              <a:rPr lang="en-GB" sz="1300" dirty="0"/>
              <a:t> </a:t>
            </a:r>
          </a:p>
          <a:p>
            <a:r>
              <a:rPr lang="en-GB" sz="1300" b="1" dirty="0"/>
              <a:t>6.7 </a:t>
            </a:r>
            <a:r>
              <a:rPr lang="en-GB" sz="1300" dirty="0"/>
              <a:t>describe how to use two permanent magnets to produce a uniform magnetic field pattern.</a:t>
            </a:r>
          </a:p>
          <a:p>
            <a:endParaRPr lang="en-GB" sz="1300" dirty="0"/>
          </a:p>
          <a:p>
            <a:r>
              <a:rPr lang="en-GB" sz="1300" b="1" dirty="0"/>
              <a:t>6.11P know that there is a force on a charged particle when it moves in a magnetic field as long as its motion is not parallel to the field (</a:t>
            </a:r>
            <a:r>
              <a:rPr lang="en-GB" sz="1300" b="1" dirty="0">
                <a:solidFill>
                  <a:srgbClr val="7030A0"/>
                </a:solidFill>
              </a:rPr>
              <a:t>Triple</a:t>
            </a:r>
            <a:r>
              <a:rPr lang="en-GB" sz="1300" b="1" dirty="0"/>
              <a:t>)</a:t>
            </a:r>
          </a:p>
        </p:txBody>
      </p:sp>
    </p:spTree>
    <p:extLst>
      <p:ext uri="{BB962C8B-B14F-4D97-AF65-F5344CB8AC3E}">
        <p14:creationId xmlns:p14="http://schemas.microsoft.com/office/powerpoint/2010/main" val="909267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1258824" y="348612"/>
            <a:ext cx="6117335" cy="427196"/>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marL="457200" indent="-457200"/>
            <a:r>
              <a:rPr lang="en-GB" sz="2000" b="1" dirty="0"/>
              <a:t>Lesson 1 </a:t>
            </a:r>
            <a:r>
              <a:rPr lang="en-GB" sz="2000" dirty="0"/>
              <a:t>Magnetism and Magnetic Forces (1.5 hours)</a:t>
            </a:r>
            <a:endParaRPr lang="en-GB" sz="2000" b="1" dirty="0"/>
          </a:p>
        </p:txBody>
      </p:sp>
      <p:grpSp>
        <p:nvGrpSpPr>
          <p:cNvPr id="3" name="Group 2"/>
          <p:cNvGrpSpPr/>
          <p:nvPr/>
        </p:nvGrpSpPr>
        <p:grpSpPr>
          <a:xfrm>
            <a:off x="270207" y="5519196"/>
            <a:ext cx="1301617" cy="1224136"/>
            <a:chOff x="60524" y="2132856"/>
            <a:chExt cx="1631156" cy="1224136"/>
          </a:xfrm>
        </p:grpSpPr>
        <p:sp>
          <p:nvSpPr>
            <p:cNvPr id="2" name="Rounded Rectangle 1"/>
            <p:cNvSpPr/>
            <p:nvPr/>
          </p:nvSpPr>
          <p:spPr>
            <a:xfrm>
              <a:off x="60524" y="2132856"/>
              <a:ext cx="1631156" cy="1224136"/>
            </a:xfrm>
            <a:prstGeom prst="roundRect">
              <a:avLst>
                <a:gd name="adj" fmla="val 11065"/>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16" name="Rounded Rectangle 15"/>
            <p:cNvSpPr/>
            <p:nvPr/>
          </p:nvSpPr>
          <p:spPr>
            <a:xfrm>
              <a:off x="724740" y="2901580"/>
              <a:ext cx="966940"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4</a:t>
              </a:r>
            </a:p>
          </p:txBody>
        </p:sp>
      </p:grpSp>
      <p:grpSp>
        <p:nvGrpSpPr>
          <p:cNvPr id="4" name="Group 24"/>
          <p:cNvGrpSpPr>
            <a:grpSpLocks/>
          </p:cNvGrpSpPr>
          <p:nvPr/>
        </p:nvGrpSpPr>
        <p:grpSpPr bwMode="auto">
          <a:xfrm>
            <a:off x="683825" y="2082305"/>
            <a:ext cx="477520" cy="445770"/>
            <a:chOff x="1096577" y="1131340"/>
            <a:chExt cx="22541" cy="23391"/>
          </a:xfrm>
        </p:grpSpPr>
        <p:sp>
          <p:nvSpPr>
            <p:cNvPr id="26" name="Oval 25"/>
            <p:cNvSpPr>
              <a:spLocks noChangeArrowheads="1"/>
            </p:cNvSpPr>
            <p:nvPr/>
          </p:nvSpPr>
          <p:spPr bwMode="auto">
            <a:xfrm>
              <a:off x="1096577" y="1131340"/>
              <a:ext cx="22541" cy="23391"/>
            </a:xfrm>
            <a:prstGeom prst="ellipse">
              <a:avLst/>
            </a:prstGeom>
            <a:ln>
              <a:headEnd/>
              <a:tailEnd/>
            </a:ln>
            <a:extLst>
              <a:ext uri="{AF507438-7753-43E0-B8FC-AC1667EBCBE1}">
                <a14:hiddenEffects xmlns:a14="http://schemas.microsoft.com/office/drawing/2010/main">
                  <a:effectLst>
                    <a:outerShdw dist="35921" dir="2700000" algn="ctr" rotWithShape="0">
                      <a:srgbClr val="EEECE1"/>
                    </a:outerShdw>
                  </a:effectLst>
                </a14:hiddenEffects>
              </a:ext>
            </a:extLst>
          </p:spPr>
          <p:style>
            <a:lnRef idx="0">
              <a:schemeClr val="accent4"/>
            </a:lnRef>
            <a:fillRef idx="3">
              <a:schemeClr val="accent4"/>
            </a:fillRef>
            <a:effectRef idx="3">
              <a:schemeClr val="accent4"/>
            </a:effectRef>
            <a:fontRef idx="minor">
              <a:schemeClr val="lt1"/>
            </a:fontRef>
          </p:style>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27" name="AutoShape 19"/>
            <p:cNvSpPr>
              <a:spLocks noChangeArrowheads="1"/>
            </p:cNvSpPr>
            <p:nvPr/>
          </p:nvSpPr>
          <p:spPr bwMode="auto">
            <a:xfrm rot="16155892" flipH="1">
              <a:off x="1101525" y="1133110"/>
              <a:ext cx="14304" cy="18170"/>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FFFF"/>
            </a:solidFill>
            <a:ln>
              <a:noFill/>
            </a:ln>
            <a:effectLst/>
            <a:extLst>
              <a:ext uri="{91240B29-F687-4F45-9708-019B960494DF}">
                <a14:hiddenLine xmlns:a14="http://schemas.microsoft.com/office/drawing/2010/main" w="9525" algn="in">
                  <a:solidFill>
                    <a:schemeClr val="dk1">
                      <a:lumMod val="0"/>
                      <a:lumOff val="0"/>
                    </a:schemeClr>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sp>
        <p:nvSpPr>
          <p:cNvPr id="29" name="Rounded Rectangle 28"/>
          <p:cNvSpPr/>
          <p:nvPr/>
        </p:nvSpPr>
        <p:spPr>
          <a:xfrm>
            <a:off x="1687926" y="5565343"/>
            <a:ext cx="4953819" cy="1084421"/>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lvl="0"/>
            <a:r>
              <a:rPr lang="en-GB" sz="2000" dirty="0">
                <a:solidFill>
                  <a:schemeClr val="tx1"/>
                </a:solidFill>
              </a:rPr>
              <a:t>I can </a:t>
            </a:r>
            <a:r>
              <a:rPr lang="en-GB" sz="2000" b="1" dirty="0">
                <a:solidFill>
                  <a:srgbClr val="7030A0"/>
                </a:solidFill>
              </a:rPr>
              <a:t>explain</a:t>
            </a:r>
            <a:r>
              <a:rPr lang="en-GB" sz="2000" dirty="0"/>
              <a:t> what is meant by the poles of a magnet AND why </a:t>
            </a:r>
            <a:r>
              <a:rPr lang="en-GB" sz="2000" b="1" dirty="0">
                <a:solidFill>
                  <a:srgbClr val="7030A0"/>
                </a:solidFill>
              </a:rPr>
              <a:t>Birds Fly South in the Winter N -&gt; S (for Mag fields)</a:t>
            </a:r>
          </a:p>
        </p:txBody>
      </p:sp>
      <p:sp>
        <p:nvSpPr>
          <p:cNvPr id="31" name="Rounded Rectangle 30"/>
          <p:cNvSpPr/>
          <p:nvPr/>
        </p:nvSpPr>
        <p:spPr>
          <a:xfrm>
            <a:off x="1764917" y="2805192"/>
            <a:ext cx="4520380" cy="1084421"/>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sz="2000" dirty="0">
                <a:solidFill>
                  <a:schemeClr val="tx1"/>
                </a:solidFill>
              </a:rPr>
              <a:t>I can </a:t>
            </a:r>
            <a:r>
              <a:rPr lang="en-GB" sz="2000" b="1" dirty="0">
                <a:solidFill>
                  <a:srgbClr val="7030A0"/>
                </a:solidFill>
              </a:rPr>
              <a:t>describe</a:t>
            </a:r>
            <a:r>
              <a:rPr lang="en-GB" sz="2000" dirty="0"/>
              <a:t> magnetic materials internal domains and how induced magnetism</a:t>
            </a:r>
            <a:r>
              <a:rPr lang="en-GB" sz="2000" dirty="0">
                <a:solidFill>
                  <a:schemeClr val="tx1"/>
                </a:solidFill>
              </a:rPr>
              <a:t> works</a:t>
            </a:r>
          </a:p>
        </p:txBody>
      </p:sp>
      <p:sp>
        <p:nvSpPr>
          <p:cNvPr id="32" name="Rounded Rectangle 31"/>
          <p:cNvSpPr/>
          <p:nvPr/>
        </p:nvSpPr>
        <p:spPr>
          <a:xfrm>
            <a:off x="1687925" y="4254409"/>
            <a:ext cx="4520369" cy="1084421"/>
          </a:xfrm>
          <a:prstGeom prst="roundRect">
            <a:avLst>
              <a:gd name="adj" fmla="val 12274"/>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pPr lvl="0"/>
            <a:r>
              <a:rPr lang="en-GB" sz="2000" dirty="0">
                <a:solidFill>
                  <a:schemeClr val="tx1"/>
                </a:solidFill>
              </a:rPr>
              <a:t>+I can </a:t>
            </a:r>
            <a:r>
              <a:rPr lang="en-GB" sz="2000" b="1" dirty="0">
                <a:solidFill>
                  <a:srgbClr val="7030A0"/>
                </a:solidFill>
              </a:rPr>
              <a:t>plot</a:t>
            </a:r>
            <a:r>
              <a:rPr lang="en-GB" sz="2000" dirty="0"/>
              <a:t> AND/OR </a:t>
            </a:r>
            <a:r>
              <a:rPr lang="en-GB" sz="2000" b="1" dirty="0">
                <a:solidFill>
                  <a:srgbClr val="7030A0"/>
                </a:solidFill>
              </a:rPr>
              <a:t>explain</a:t>
            </a:r>
            <a:r>
              <a:rPr lang="en-GB" sz="2000" dirty="0">
                <a:solidFill>
                  <a:srgbClr val="7030A0"/>
                </a:solidFill>
              </a:rPr>
              <a:t> </a:t>
            </a:r>
            <a:r>
              <a:rPr lang="en-GB" sz="2000" dirty="0"/>
              <a:t>the magnetic field around a bar magnet with some degree of precision.</a:t>
            </a:r>
          </a:p>
        </p:txBody>
      </p:sp>
      <p:sp>
        <p:nvSpPr>
          <p:cNvPr id="33" name="Rounded Rectangle 32"/>
          <p:cNvSpPr/>
          <p:nvPr/>
        </p:nvSpPr>
        <p:spPr>
          <a:xfrm>
            <a:off x="1340919" y="1798358"/>
            <a:ext cx="7110061" cy="740093"/>
          </a:xfrm>
          <a:prstGeom prst="roundRect">
            <a:avLst>
              <a:gd name="adj" fmla="val 22242"/>
            </a:avLst>
          </a:prstGeom>
          <a:ln w="34925"/>
        </p:spPr>
        <p:style>
          <a:lnRef idx="2">
            <a:schemeClr val="dk1"/>
          </a:lnRef>
          <a:fillRef idx="1">
            <a:schemeClr val="lt1"/>
          </a:fillRef>
          <a:effectRef idx="0">
            <a:schemeClr val="dk1"/>
          </a:effectRef>
          <a:fontRef idx="minor">
            <a:schemeClr val="dk1"/>
          </a:fontRef>
        </p:style>
        <p:txBody>
          <a:bodyPr wrap="square" rtlCol="0" anchor="t">
            <a:spAutoFit/>
          </a:bodyPr>
          <a:lstStyle/>
          <a:p>
            <a:r>
              <a:rPr lang="en-GB" dirty="0">
                <a:solidFill>
                  <a:srgbClr val="7030A0"/>
                </a:solidFill>
                <a:cs typeface="Arial" panose="020B0604020202020204" pitchFamily="34" charset="0"/>
              </a:rPr>
              <a:t>+I can predict the magnetic field lines for NN or SS and plot their fields accurately without help &amp; Explain where Magnetism comes from</a:t>
            </a:r>
          </a:p>
        </p:txBody>
      </p:sp>
      <p:grpSp>
        <p:nvGrpSpPr>
          <p:cNvPr id="6" name="Group 33"/>
          <p:cNvGrpSpPr/>
          <p:nvPr/>
        </p:nvGrpSpPr>
        <p:grpSpPr>
          <a:xfrm>
            <a:off x="90992" y="2792277"/>
            <a:ext cx="1370789" cy="1224136"/>
            <a:chOff x="60524" y="2132856"/>
            <a:chExt cx="1631157" cy="1224136"/>
          </a:xfrm>
        </p:grpSpPr>
        <p:sp>
          <p:nvSpPr>
            <p:cNvPr id="35" name="Rounded Rectangle 34"/>
            <p:cNvSpPr/>
            <p:nvPr/>
          </p:nvSpPr>
          <p:spPr>
            <a:xfrm>
              <a:off x="60524" y="2132856"/>
              <a:ext cx="1631156" cy="1224136"/>
            </a:xfrm>
            <a:prstGeom prst="roundRect">
              <a:avLst>
                <a:gd name="adj" fmla="val 11065"/>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36" name="Rounded Rectangle 35"/>
            <p:cNvSpPr/>
            <p:nvPr/>
          </p:nvSpPr>
          <p:spPr>
            <a:xfrm>
              <a:off x="779943" y="2901580"/>
              <a:ext cx="911738"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7/8</a:t>
              </a:r>
            </a:p>
          </p:txBody>
        </p:sp>
      </p:grpSp>
      <p:grpSp>
        <p:nvGrpSpPr>
          <p:cNvPr id="7" name="Group 36"/>
          <p:cNvGrpSpPr/>
          <p:nvPr/>
        </p:nvGrpSpPr>
        <p:grpSpPr>
          <a:xfrm>
            <a:off x="109032" y="4187225"/>
            <a:ext cx="1351870" cy="1224136"/>
            <a:chOff x="60524" y="2132856"/>
            <a:chExt cx="1631156" cy="1224136"/>
          </a:xfrm>
        </p:grpSpPr>
        <p:sp>
          <p:nvSpPr>
            <p:cNvPr id="38" name="Rounded Rectangle 37"/>
            <p:cNvSpPr/>
            <p:nvPr/>
          </p:nvSpPr>
          <p:spPr>
            <a:xfrm>
              <a:off x="60524" y="2132856"/>
              <a:ext cx="1631156" cy="1224136"/>
            </a:xfrm>
            <a:prstGeom prst="roundRect">
              <a:avLst>
                <a:gd name="adj" fmla="val 11065"/>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chemeClr val="tx1"/>
                </a:solidFill>
              </a:endParaRPr>
            </a:p>
          </p:txBody>
        </p:sp>
        <p:sp>
          <p:nvSpPr>
            <p:cNvPr id="39" name="Rounded Rectangle 38"/>
            <p:cNvSpPr/>
            <p:nvPr/>
          </p:nvSpPr>
          <p:spPr>
            <a:xfrm>
              <a:off x="753233" y="2901580"/>
              <a:ext cx="938447" cy="455412"/>
            </a:xfrm>
            <a:prstGeom prst="roundRect">
              <a:avLst>
                <a:gd name="adj" fmla="val 26706"/>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chemeClr val="tx1"/>
                  </a:solidFill>
                  <a:cs typeface="Arial" panose="020B0604020202020204" pitchFamily="34" charset="0"/>
                </a:rPr>
                <a:t>5/6</a:t>
              </a:r>
            </a:p>
          </p:txBody>
        </p:sp>
      </p:grpSp>
      <p:pic>
        <p:nvPicPr>
          <p:cNvPr id="30" name="Picture 2" descr="303B0571623649068C891CE0C2726827@StephenP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03355">
            <a:off x="7606231" y="653743"/>
            <a:ext cx="1451518" cy="812850"/>
          </a:xfrm>
          <a:prstGeom prst="rect">
            <a:avLst/>
          </a:prstGeom>
          <a:noFill/>
          <a:ln w="9525">
            <a:noFill/>
            <a:miter lim="800000"/>
            <a:headEnd/>
            <a:tailEnd/>
          </a:ln>
        </p:spPr>
      </p:pic>
      <p:pic>
        <p:nvPicPr>
          <p:cNvPr id="25" name="Picture 24">
            <a:extLst>
              <a:ext uri="{FF2B5EF4-FFF2-40B4-BE49-F238E27FC236}">
                <a16:creationId xmlns:a16="http://schemas.microsoft.com/office/drawing/2014/main" id="{D6B7B818-A5B5-4676-B76D-C8A4D6EF4F4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6690" r="22379"/>
          <a:stretch/>
        </p:blipFill>
        <p:spPr>
          <a:xfrm>
            <a:off x="7282505" y="2708009"/>
            <a:ext cx="1492146" cy="3476226"/>
          </a:xfrm>
          <a:prstGeom prst="rect">
            <a:avLst/>
          </a:prstGeom>
        </p:spPr>
      </p:pic>
    </p:spTree>
    <p:extLst>
      <p:ext uri="{BB962C8B-B14F-4D97-AF65-F5344CB8AC3E}">
        <p14:creationId xmlns:p14="http://schemas.microsoft.com/office/powerpoint/2010/main" val="2705491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GB" b="1" dirty="0">
                <a:latin typeface="+mn-lt"/>
              </a:rPr>
              <a:t>The field around a bar magnet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0896" y="3217531"/>
            <a:ext cx="5052807" cy="3547385"/>
          </a:xfrm>
          <a:prstGeom prst="rect">
            <a:avLst/>
          </a:prstGeom>
        </p:spPr>
      </p:pic>
      <p:pic>
        <p:nvPicPr>
          <p:cNvPr id="6" name="Picture 5">
            <a:extLst>
              <a:ext uri="{FF2B5EF4-FFF2-40B4-BE49-F238E27FC236}">
                <a16:creationId xmlns:a16="http://schemas.microsoft.com/office/drawing/2014/main" id="{94C3D330-3A00-41FC-984B-5F28A988195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710940" y="193431"/>
            <a:ext cx="5135751" cy="3235569"/>
          </a:xfrm>
          <a:prstGeom prst="rect">
            <a:avLst/>
          </a:prstGeom>
        </p:spPr>
      </p:pic>
      <p:sp>
        <p:nvSpPr>
          <p:cNvPr id="7" name="Rectangle 6">
            <a:extLst>
              <a:ext uri="{FF2B5EF4-FFF2-40B4-BE49-F238E27FC236}">
                <a16:creationId xmlns:a16="http://schemas.microsoft.com/office/drawing/2014/main" id="{CD61D4EB-1E4D-4E62-8BE1-5BA4291C6CC5}"/>
              </a:ext>
            </a:extLst>
          </p:cNvPr>
          <p:cNvSpPr/>
          <p:nvPr/>
        </p:nvSpPr>
        <p:spPr>
          <a:xfrm>
            <a:off x="235880" y="580265"/>
            <a:ext cx="2697102" cy="563231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dirty="0">
                <a:solidFill>
                  <a:srgbClr val="000000"/>
                </a:solidFill>
              </a:rPr>
              <a:t>TASK: Look at the images of practical to investigate a magnetic field. </a:t>
            </a:r>
          </a:p>
          <a:p>
            <a:endParaRPr lang="en-GB" sz="2000" dirty="0">
              <a:solidFill>
                <a:srgbClr val="000000"/>
              </a:solidFill>
            </a:endParaRPr>
          </a:p>
          <a:p>
            <a:r>
              <a:rPr lang="en-GB" sz="2000" b="1" dirty="0">
                <a:solidFill>
                  <a:srgbClr val="000000"/>
                </a:solidFill>
              </a:rPr>
              <a:t>Discuss</a:t>
            </a:r>
            <a:r>
              <a:rPr lang="en-GB" sz="2000" dirty="0">
                <a:solidFill>
                  <a:srgbClr val="000000"/>
                </a:solidFill>
              </a:rPr>
              <a:t> with a partner:</a:t>
            </a:r>
          </a:p>
          <a:p>
            <a:endParaRPr lang="en-GB" sz="2000" dirty="0">
              <a:solidFill>
                <a:srgbClr val="000000"/>
              </a:solidFill>
            </a:endParaRPr>
          </a:p>
          <a:p>
            <a:pPr marL="457200" indent="-457200">
              <a:buFont typeface="+mj-lt"/>
              <a:buAutoNum type="arabicPeriod"/>
            </a:pPr>
            <a:r>
              <a:rPr lang="en-GB" sz="2000" dirty="0">
                <a:solidFill>
                  <a:srgbClr val="000000"/>
                </a:solidFill>
              </a:rPr>
              <a:t> how you do each practical in 4 steps.</a:t>
            </a:r>
          </a:p>
          <a:p>
            <a:pPr marL="457200" indent="-457200">
              <a:buFont typeface="+mj-lt"/>
              <a:buAutoNum type="arabicPeriod"/>
            </a:pPr>
            <a:endParaRPr lang="en-GB" sz="2000" dirty="0">
              <a:solidFill>
                <a:srgbClr val="000000"/>
              </a:solidFill>
            </a:endParaRPr>
          </a:p>
          <a:p>
            <a:pPr marL="457200" indent="-457200">
              <a:buFont typeface="+mj-lt"/>
              <a:buAutoNum type="arabicPeriod"/>
            </a:pPr>
            <a:r>
              <a:rPr lang="en-GB" sz="2000" dirty="0">
                <a:solidFill>
                  <a:srgbClr val="000000"/>
                </a:solidFill>
              </a:rPr>
              <a:t>The variables involved</a:t>
            </a:r>
          </a:p>
          <a:p>
            <a:pPr marL="457200" indent="-457200">
              <a:buFont typeface="+mj-lt"/>
              <a:buAutoNum type="arabicPeriod"/>
            </a:pPr>
            <a:endParaRPr lang="en-GB" sz="2000" dirty="0">
              <a:solidFill>
                <a:srgbClr val="000000"/>
              </a:solidFill>
            </a:endParaRPr>
          </a:p>
          <a:p>
            <a:pPr marL="457200" indent="-457200">
              <a:buFont typeface="+mj-lt"/>
              <a:buAutoNum type="arabicPeriod"/>
            </a:pPr>
            <a:r>
              <a:rPr lang="en-GB" sz="2000" dirty="0">
                <a:solidFill>
                  <a:srgbClr val="000000"/>
                </a:solidFill>
              </a:rPr>
              <a:t>The results</a:t>
            </a:r>
          </a:p>
          <a:p>
            <a:pPr marL="457200" indent="-457200">
              <a:buFont typeface="+mj-lt"/>
              <a:buAutoNum type="arabicPeriod"/>
            </a:pPr>
            <a:endParaRPr lang="en-GB" sz="2000" dirty="0">
              <a:solidFill>
                <a:srgbClr val="000000"/>
              </a:solidFill>
            </a:endParaRPr>
          </a:p>
          <a:p>
            <a:pPr marL="457200" indent="-457200">
              <a:buFont typeface="+mj-lt"/>
              <a:buAutoNum type="arabicPeriod"/>
            </a:pPr>
            <a:r>
              <a:rPr lang="en-GB" sz="2000" dirty="0">
                <a:solidFill>
                  <a:srgbClr val="000000"/>
                </a:solidFill>
              </a:rPr>
              <a:t>A benefit and disadvantage of each</a:t>
            </a:r>
          </a:p>
        </p:txBody>
      </p:sp>
    </p:spTree>
    <p:extLst>
      <p:ext uri="{BB962C8B-B14F-4D97-AF65-F5344CB8AC3E}">
        <p14:creationId xmlns:p14="http://schemas.microsoft.com/office/powerpoint/2010/main" val="3285852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BC3FD57-276B-4C4A-A9EB-0FA1FE1F13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041467" y="33755"/>
            <a:ext cx="2023170" cy="2092881"/>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D1F95DD4-FCD5-47C0-8DFE-12C7D650099C}"/>
              </a:ext>
            </a:extLst>
          </p:cNvPr>
          <p:cNvSpPr txBox="1"/>
          <p:nvPr/>
        </p:nvSpPr>
        <p:spPr>
          <a:xfrm>
            <a:off x="175560" y="3576636"/>
            <a:ext cx="4261823" cy="169277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1300" dirty="0"/>
              <a:t>2) Why is chromium </a:t>
            </a:r>
            <a:r>
              <a:rPr lang="en-GB" sz="1300" b="1" dirty="0"/>
              <a:t>not</a:t>
            </a:r>
            <a:r>
              <a:rPr lang="en-GB" sz="1300" dirty="0"/>
              <a:t> Magnetic…</a:t>
            </a:r>
          </a:p>
          <a:p>
            <a:endParaRPr lang="en-GB" sz="1300" dirty="0"/>
          </a:p>
          <a:p>
            <a:r>
              <a:rPr lang="en-GB" sz="1300" dirty="0"/>
              <a:t>………………………………………………………………………………………….</a:t>
            </a:r>
          </a:p>
          <a:p>
            <a:endParaRPr lang="en-GB" sz="1300" dirty="0"/>
          </a:p>
          <a:p>
            <a:r>
              <a:rPr lang="en-GB" sz="1300" dirty="0"/>
              <a:t>………………………………………………………………………………………….</a:t>
            </a:r>
          </a:p>
          <a:p>
            <a:endParaRPr lang="en-GB" sz="1300" dirty="0"/>
          </a:p>
          <a:p>
            <a:r>
              <a:rPr lang="en-GB" sz="1300" dirty="0"/>
              <a:t>………………………………………………………………………………………….</a:t>
            </a:r>
          </a:p>
          <a:p>
            <a:endParaRPr lang="en-GB" sz="1300" dirty="0"/>
          </a:p>
        </p:txBody>
      </p:sp>
      <p:sp>
        <p:nvSpPr>
          <p:cNvPr id="6" name="TextBox 5">
            <a:extLst>
              <a:ext uri="{FF2B5EF4-FFF2-40B4-BE49-F238E27FC236}">
                <a16:creationId xmlns:a16="http://schemas.microsoft.com/office/drawing/2014/main" id="{873C3AA6-8B83-4741-ACB2-7840EBD62286}"/>
              </a:ext>
            </a:extLst>
          </p:cNvPr>
          <p:cNvSpPr txBox="1"/>
          <p:nvPr/>
        </p:nvSpPr>
        <p:spPr>
          <a:xfrm>
            <a:off x="4430987" y="97973"/>
            <a:ext cx="2513337" cy="209288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1300" dirty="0"/>
              <a:t>3) Why can some Iron </a:t>
            </a:r>
            <a:r>
              <a:rPr lang="en-GB" sz="1300" b="1" dirty="0"/>
              <a:t>not</a:t>
            </a:r>
            <a:r>
              <a:rPr lang="en-GB" sz="1300" dirty="0"/>
              <a:t> </a:t>
            </a:r>
            <a:r>
              <a:rPr lang="en-GB" sz="1300"/>
              <a:t>be magnetic?</a:t>
            </a:r>
            <a:endParaRPr lang="en-GB" sz="1300" dirty="0"/>
          </a:p>
          <a:p>
            <a:endParaRPr lang="en-GB" sz="1300" dirty="0"/>
          </a:p>
          <a:p>
            <a:r>
              <a:rPr lang="en-GB" sz="1300" dirty="0"/>
              <a:t>…………………………………….…...........</a:t>
            </a:r>
          </a:p>
          <a:p>
            <a:endParaRPr lang="en-GB" sz="1300" dirty="0"/>
          </a:p>
          <a:p>
            <a:r>
              <a:rPr lang="en-GB" sz="1300" dirty="0"/>
              <a:t>…………………………………….…...........</a:t>
            </a:r>
          </a:p>
          <a:p>
            <a:endParaRPr lang="en-GB" sz="1300" dirty="0"/>
          </a:p>
          <a:p>
            <a:r>
              <a:rPr lang="en-GB" sz="1300" dirty="0"/>
              <a:t>…………………………………….…...........</a:t>
            </a:r>
          </a:p>
          <a:p>
            <a:endParaRPr lang="en-GB" sz="1300" dirty="0"/>
          </a:p>
          <a:p>
            <a:r>
              <a:rPr lang="en-GB" sz="1300" dirty="0"/>
              <a:t>…………………………………….…...........</a:t>
            </a:r>
          </a:p>
        </p:txBody>
      </p:sp>
      <p:sp>
        <p:nvSpPr>
          <p:cNvPr id="2" name="Title 1">
            <a:extLst>
              <a:ext uri="{FF2B5EF4-FFF2-40B4-BE49-F238E27FC236}">
                <a16:creationId xmlns:a16="http://schemas.microsoft.com/office/drawing/2014/main" id="{49764792-FCEF-46CB-8E52-578B988DC211}"/>
              </a:ext>
            </a:extLst>
          </p:cNvPr>
          <p:cNvSpPr>
            <a:spLocks noGrp="1"/>
          </p:cNvSpPr>
          <p:nvPr>
            <p:ph type="title"/>
          </p:nvPr>
        </p:nvSpPr>
        <p:spPr>
          <a:xfrm>
            <a:off x="0" y="1"/>
            <a:ext cx="4175760" cy="386861"/>
          </a:xfrm>
        </p:spPr>
        <p:txBody>
          <a:bodyPr/>
          <a:lstStyle/>
          <a:p>
            <a:r>
              <a:rPr lang="en-GB" sz="1300" dirty="0"/>
              <a:t>Lesson 1 Magnetism and Magnetic Fields/Forces - Video</a:t>
            </a:r>
          </a:p>
        </p:txBody>
      </p:sp>
      <p:sp>
        <p:nvSpPr>
          <p:cNvPr id="7" name="TextBox 6">
            <a:extLst>
              <a:ext uri="{FF2B5EF4-FFF2-40B4-BE49-F238E27FC236}">
                <a16:creationId xmlns:a16="http://schemas.microsoft.com/office/drawing/2014/main" id="{8C02C1E1-E534-4941-A203-F701996471B6}"/>
              </a:ext>
            </a:extLst>
          </p:cNvPr>
          <p:cNvSpPr txBox="1"/>
          <p:nvPr/>
        </p:nvSpPr>
        <p:spPr>
          <a:xfrm>
            <a:off x="79363" y="368156"/>
            <a:ext cx="4300806" cy="169277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1300" dirty="0"/>
              <a:t>1) Where does Magnetism come from, use the shells or energy levels to explain?</a:t>
            </a:r>
          </a:p>
          <a:p>
            <a:endParaRPr lang="en-GB" sz="1300" dirty="0"/>
          </a:p>
          <a:p>
            <a:r>
              <a:rPr lang="en-GB" sz="1300" dirty="0"/>
              <a:t>…………………………………………………………………………………………..</a:t>
            </a:r>
          </a:p>
          <a:p>
            <a:endParaRPr lang="en-GB" sz="1300" dirty="0"/>
          </a:p>
          <a:p>
            <a:r>
              <a:rPr lang="en-GB" sz="1300" dirty="0"/>
              <a:t>…………………………………………………………………………………………..</a:t>
            </a:r>
          </a:p>
          <a:p>
            <a:endParaRPr lang="en-GB" sz="1300" dirty="0"/>
          </a:p>
          <a:p>
            <a:r>
              <a:rPr lang="en-GB" sz="1300" dirty="0"/>
              <a:t>…………………………………………………………………………………………..</a:t>
            </a:r>
          </a:p>
        </p:txBody>
      </p:sp>
      <p:pic>
        <p:nvPicPr>
          <p:cNvPr id="9" name="Picture 8">
            <a:extLst>
              <a:ext uri="{FF2B5EF4-FFF2-40B4-BE49-F238E27FC236}">
                <a16:creationId xmlns:a16="http://schemas.microsoft.com/office/drawing/2014/main" id="{8E24D3F9-F4C0-4DF2-B3BB-ABD584B794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7331" y="5260091"/>
            <a:ext cx="1940817" cy="147178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AEF10018-9D29-4564-A639-F8F8CF0FDD24}"/>
              </a:ext>
            </a:extLst>
          </p:cNvPr>
          <p:cNvSpPr txBox="1"/>
          <p:nvPr/>
        </p:nvSpPr>
        <p:spPr>
          <a:xfrm>
            <a:off x="4596315" y="2283207"/>
            <a:ext cx="4240892" cy="229293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1300" dirty="0"/>
              <a:t>4) What is Induced Magnetism (</a:t>
            </a:r>
            <a:r>
              <a:rPr lang="en-GB" sz="1300" b="1" dirty="0"/>
              <a:t>Practical 1</a:t>
            </a:r>
            <a:r>
              <a:rPr lang="en-GB" sz="1300" dirty="0"/>
              <a:t>), give an example?</a:t>
            </a:r>
          </a:p>
          <a:p>
            <a:endParaRPr lang="en-GB" sz="1300" dirty="0"/>
          </a:p>
          <a:p>
            <a:r>
              <a:rPr lang="en-GB" sz="1300" dirty="0"/>
              <a:t>…………………………………………………………….</a:t>
            </a:r>
          </a:p>
          <a:p>
            <a:endParaRPr lang="en-GB" sz="1300" dirty="0"/>
          </a:p>
          <a:p>
            <a:r>
              <a:rPr lang="en-GB" sz="1300" dirty="0"/>
              <a:t>…………………………………………………………….</a:t>
            </a:r>
          </a:p>
          <a:p>
            <a:endParaRPr lang="en-GB" sz="1300" dirty="0"/>
          </a:p>
          <a:p>
            <a:r>
              <a:rPr lang="en-GB" sz="1300" dirty="0"/>
              <a:t>…………………………………………………………….</a:t>
            </a:r>
          </a:p>
          <a:p>
            <a:endParaRPr lang="en-GB" sz="1300" dirty="0"/>
          </a:p>
          <a:p>
            <a:r>
              <a:rPr lang="en-GB" sz="1300" dirty="0"/>
              <a:t>………………………………………………………………….........................</a:t>
            </a:r>
          </a:p>
          <a:p>
            <a:endParaRPr lang="en-GB" sz="1300" dirty="0"/>
          </a:p>
        </p:txBody>
      </p:sp>
      <p:pic>
        <p:nvPicPr>
          <p:cNvPr id="11" name="Picture 10">
            <a:extLst>
              <a:ext uri="{FF2B5EF4-FFF2-40B4-BE49-F238E27FC236}">
                <a16:creationId xmlns:a16="http://schemas.microsoft.com/office/drawing/2014/main" id="{2B52C042-F461-4036-9DEB-7B36F52A1D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1045" y="2188279"/>
            <a:ext cx="1913671" cy="1152471"/>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D1C79866-BE17-4A04-BAF4-25860BD892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6793" y="2126636"/>
            <a:ext cx="1277981" cy="1258350"/>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6400019F-145B-4261-886E-8BA9C59A266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362" y="5372258"/>
            <a:ext cx="2708896" cy="1412858"/>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E2B5F51A-ED43-4400-ABF3-58813C5EE34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92064" y="5603441"/>
            <a:ext cx="2301460" cy="716966"/>
          </a:xfrm>
          <a:prstGeom prst="rect">
            <a:avLst/>
          </a:prstGeom>
        </p:spPr>
      </p:pic>
      <p:sp>
        <p:nvSpPr>
          <p:cNvPr id="17" name="TextBox 16">
            <a:extLst>
              <a:ext uri="{FF2B5EF4-FFF2-40B4-BE49-F238E27FC236}">
                <a16:creationId xmlns:a16="http://schemas.microsoft.com/office/drawing/2014/main" id="{AEF10018-9D29-4564-A639-F8F8CF0FDD24}"/>
              </a:ext>
            </a:extLst>
          </p:cNvPr>
          <p:cNvSpPr txBox="1"/>
          <p:nvPr/>
        </p:nvSpPr>
        <p:spPr>
          <a:xfrm>
            <a:off x="4596315" y="4639227"/>
            <a:ext cx="4240892" cy="49244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1300" dirty="0"/>
              <a:t>5) Produce a clear </a:t>
            </a:r>
            <a:r>
              <a:rPr lang="en-GB" sz="1300" b="1" dirty="0"/>
              <a:t>accurate</a:t>
            </a:r>
            <a:r>
              <a:rPr lang="en-GB" sz="1300" dirty="0"/>
              <a:t> plot of a magnetic field from a Bar Magnet (or pair – NN and NS harder) (</a:t>
            </a:r>
            <a:r>
              <a:rPr lang="en-GB" sz="1300" b="1" dirty="0"/>
              <a:t>Practical 2)</a:t>
            </a:r>
            <a:endParaRPr lang="en-GB" sz="1300" dirty="0"/>
          </a:p>
        </p:txBody>
      </p:sp>
      <p:pic>
        <p:nvPicPr>
          <p:cNvPr id="3074" name="Picture 2">
            <a:extLst>
              <a:ext uri="{FF2B5EF4-FFF2-40B4-BE49-F238E27FC236}">
                <a16:creationId xmlns:a16="http://schemas.microsoft.com/office/drawing/2014/main" id="{44EFDAB0-F0DD-4D8E-BBCC-467C54F317B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07337" y="5194083"/>
            <a:ext cx="1257300" cy="12573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D0CB131-123E-4AD1-8F16-7F1B64780064}"/>
              </a:ext>
            </a:extLst>
          </p:cNvPr>
          <p:cNvSpPr/>
          <p:nvPr/>
        </p:nvSpPr>
        <p:spPr>
          <a:xfrm>
            <a:off x="7238148" y="6389004"/>
            <a:ext cx="1940817" cy="461665"/>
          </a:xfrm>
          <a:prstGeom prst="rect">
            <a:avLst/>
          </a:prstGeom>
        </p:spPr>
        <p:txBody>
          <a:bodyPr wrap="square">
            <a:spAutoFit/>
          </a:bodyPr>
          <a:lstStyle/>
          <a:p>
            <a:pPr algn="r"/>
            <a:r>
              <a:rPr lang="en-GB" sz="1200" dirty="0">
                <a:hlinkClick r:id="rId10"/>
              </a:rPr>
              <a:t>https://www.youtube.com/watch?v=hFAOXdXZ5TM</a:t>
            </a:r>
            <a:endParaRPr lang="en-GB" sz="1200" dirty="0"/>
          </a:p>
        </p:txBody>
      </p:sp>
    </p:spTree>
    <p:extLst>
      <p:ext uri="{BB962C8B-B14F-4D97-AF65-F5344CB8AC3E}">
        <p14:creationId xmlns:p14="http://schemas.microsoft.com/office/powerpoint/2010/main" val="564647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An illustration of magnetic field lines for three configurations. Figure a shows a bar magnet with a north and south pole. The field lines come out of the north pole and curve out and around to the south pole. Figure b shows north and south poles separated by a gap. The field lines again come out of the north pole, curve out, and enter the south pole. The lines are denser in the gap, and less dense outside. Figure c shows two north poles separated by a gap. Field lines come out of both poles and curve outward. The lines coming out of each pole appear as if the repel the lines coming from the other po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6" descr="An illustration of magnetic field lines for three configurations. Figure a shows a bar magnet with a north and south pole. The field lines come out of the north pole and curve out and around to the south pole. Figure b shows north and south poles separated by a gap. The field lines again come out of the north pole, curve out, and enter the south pole. The lines are denser in the gap, and less dense outside. Figure c shows two north poles separated by a gap. Field lines come out of both poles and curve outward. The lines coming out of each pole appear as if the repel the lines coming from the other pol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8"/>
          <p:cNvSpPr/>
          <p:nvPr/>
        </p:nvSpPr>
        <p:spPr>
          <a:xfrm>
            <a:off x="61087" y="434730"/>
            <a:ext cx="5738519" cy="532453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b="1" dirty="0"/>
              <a:t>Iron</a:t>
            </a:r>
            <a:r>
              <a:rPr lang="en-GB" sz="2000" dirty="0"/>
              <a:t>, </a:t>
            </a:r>
            <a:r>
              <a:rPr lang="en-GB" sz="2000" b="1" dirty="0"/>
              <a:t>nickel</a:t>
            </a:r>
            <a:r>
              <a:rPr lang="en-GB" sz="2000" dirty="0"/>
              <a:t> and </a:t>
            </a:r>
            <a:r>
              <a:rPr lang="en-GB" sz="2000" b="1" dirty="0"/>
              <a:t>cobalt </a:t>
            </a:r>
            <a:r>
              <a:rPr lang="en-GB" sz="2000" dirty="0"/>
              <a:t>are the only pure metals that can be turned into a </a:t>
            </a:r>
            <a:r>
              <a:rPr lang="en-GB" sz="2000" b="1" dirty="0">
                <a:solidFill>
                  <a:srgbClr val="7030A0"/>
                </a:solidFill>
              </a:rPr>
              <a:t>permanent magnet</a:t>
            </a:r>
            <a:r>
              <a:rPr lang="en-GB" sz="2000" dirty="0"/>
              <a:t>. </a:t>
            </a:r>
            <a:r>
              <a:rPr lang="en-GB" sz="2000" b="1" dirty="0"/>
              <a:t>Steel</a:t>
            </a:r>
            <a:r>
              <a:rPr lang="en-GB" sz="2000" dirty="0"/>
              <a:t> is an </a:t>
            </a:r>
            <a:r>
              <a:rPr lang="en-GB" sz="2000" b="1" dirty="0">
                <a:solidFill>
                  <a:srgbClr val="7030A0"/>
                </a:solidFill>
              </a:rPr>
              <a:t>alloy</a:t>
            </a:r>
            <a:r>
              <a:rPr lang="en-GB" sz="2000" dirty="0"/>
              <a:t> of iron and so can also be made into a magnet. </a:t>
            </a:r>
          </a:p>
          <a:p>
            <a:endParaRPr lang="en-GB" sz="2000" dirty="0"/>
          </a:p>
          <a:p>
            <a:r>
              <a:rPr lang="en-GB" sz="2000" dirty="0"/>
              <a:t>Metals that are </a:t>
            </a:r>
            <a:r>
              <a:rPr lang="en-GB" sz="2000" b="1" dirty="0">
                <a:solidFill>
                  <a:srgbClr val="7030A0"/>
                </a:solidFill>
              </a:rPr>
              <a:t>permanently magnetised</a:t>
            </a:r>
            <a:r>
              <a:rPr lang="en-GB" sz="2000" dirty="0"/>
              <a:t> are described as </a:t>
            </a:r>
            <a:r>
              <a:rPr lang="en-GB" sz="2000" b="1" dirty="0">
                <a:solidFill>
                  <a:srgbClr val="7030A0"/>
                </a:solidFill>
              </a:rPr>
              <a:t>magnetically hard</a:t>
            </a:r>
            <a:r>
              <a:rPr lang="en-GB" sz="2000" dirty="0"/>
              <a:t> (often alloys with lots of iron, nickel and cobalt or stainless steel).</a:t>
            </a:r>
          </a:p>
          <a:p>
            <a:endParaRPr lang="en-GB" sz="2000" dirty="0"/>
          </a:p>
          <a:p>
            <a:r>
              <a:rPr lang="en-GB" sz="2000" dirty="0"/>
              <a:t>If a material is </a:t>
            </a:r>
            <a:r>
              <a:rPr lang="en-GB" sz="2000" b="1" dirty="0"/>
              <a:t>temporarily magnetised</a:t>
            </a:r>
            <a:r>
              <a:rPr lang="en-GB" sz="2000" dirty="0"/>
              <a:t> it is described as </a:t>
            </a:r>
            <a:r>
              <a:rPr lang="en-GB" sz="2000" b="1" dirty="0"/>
              <a:t>magnetically soft</a:t>
            </a:r>
            <a:r>
              <a:rPr lang="en-GB" sz="2000" dirty="0"/>
              <a:t>. Pure iron is </a:t>
            </a:r>
            <a:r>
              <a:rPr lang="en-GB" sz="2000" b="1" dirty="0">
                <a:solidFill>
                  <a:srgbClr val="7030A0"/>
                </a:solidFill>
              </a:rPr>
              <a:t>magnetically soft </a:t>
            </a:r>
            <a:r>
              <a:rPr lang="en-GB" sz="2000" dirty="0"/>
              <a:t>and can have a </a:t>
            </a:r>
            <a:r>
              <a:rPr lang="en-GB" sz="2000" b="1" dirty="0">
                <a:solidFill>
                  <a:srgbClr val="7030A0"/>
                </a:solidFill>
              </a:rPr>
              <a:t>weaker magnetic field</a:t>
            </a:r>
            <a:r>
              <a:rPr lang="en-GB" sz="2000" dirty="0"/>
              <a:t>.  Often iron is used in transformers OR </a:t>
            </a:r>
            <a:r>
              <a:rPr lang="en-GB" sz="2000" b="1" dirty="0">
                <a:solidFill>
                  <a:srgbClr val="7030A0"/>
                </a:solidFill>
              </a:rPr>
              <a:t>electromagnets</a:t>
            </a:r>
            <a:r>
              <a:rPr lang="en-GB" sz="2000" dirty="0"/>
              <a:t> in </a:t>
            </a:r>
            <a:r>
              <a:rPr lang="en-GB" sz="2000" b="1" dirty="0">
                <a:solidFill>
                  <a:srgbClr val="7030A0"/>
                </a:solidFill>
              </a:rPr>
              <a:t>car breakers yard</a:t>
            </a:r>
            <a:r>
              <a:rPr lang="en-GB" sz="2000" dirty="0"/>
              <a:t>. As it is “magnetically soft” so it can </a:t>
            </a:r>
            <a:r>
              <a:rPr lang="en-GB" sz="2000" b="1" dirty="0">
                <a:solidFill>
                  <a:srgbClr val="7030A0"/>
                </a:solidFill>
              </a:rPr>
              <a:t>demagnetise</a:t>
            </a:r>
            <a:r>
              <a:rPr lang="en-GB" sz="2000" dirty="0"/>
              <a:t> easily without getting very hot. Alloys of iron are called </a:t>
            </a:r>
            <a:r>
              <a:rPr lang="en-GB" sz="2000" b="1" dirty="0">
                <a:solidFill>
                  <a:srgbClr val="7030A0"/>
                </a:solidFill>
              </a:rPr>
              <a:t>ferrous</a:t>
            </a:r>
            <a:r>
              <a:rPr lang="en-GB" sz="2000" dirty="0"/>
              <a:t> and those without iron are called </a:t>
            </a:r>
            <a:r>
              <a:rPr lang="en-GB" sz="2000" b="1" dirty="0">
                <a:solidFill>
                  <a:srgbClr val="7030A0"/>
                </a:solidFill>
              </a:rPr>
              <a:t>non-ferrous.</a:t>
            </a:r>
          </a:p>
        </p:txBody>
      </p:sp>
      <p:sp>
        <p:nvSpPr>
          <p:cNvPr id="3" name="Title 2">
            <a:extLst>
              <a:ext uri="{FF2B5EF4-FFF2-40B4-BE49-F238E27FC236}">
                <a16:creationId xmlns:a16="http://schemas.microsoft.com/office/drawing/2014/main" id="{D187F034-8777-4253-8B71-D51DF086F82E}"/>
              </a:ext>
            </a:extLst>
          </p:cNvPr>
          <p:cNvSpPr>
            <a:spLocks noGrp="1"/>
          </p:cNvSpPr>
          <p:nvPr>
            <p:ph type="title"/>
          </p:nvPr>
        </p:nvSpPr>
        <p:spPr>
          <a:xfrm>
            <a:off x="0" y="1"/>
            <a:ext cx="5631180" cy="386861"/>
          </a:xfrm>
        </p:spPr>
        <p:txBody>
          <a:bodyPr/>
          <a:lstStyle/>
          <a:p>
            <a:r>
              <a:rPr lang="en-GB" dirty="0"/>
              <a:t>Hard or Soft Magnets – Key idea to write down!</a:t>
            </a:r>
          </a:p>
        </p:txBody>
      </p:sp>
      <p:pic>
        <p:nvPicPr>
          <p:cNvPr id="2050" name="Picture 2" descr="Image result for nickel">
            <a:extLst>
              <a:ext uri="{FF2B5EF4-FFF2-40B4-BE49-F238E27FC236}">
                <a16:creationId xmlns:a16="http://schemas.microsoft.com/office/drawing/2014/main" id="{AB103F00-D257-4C45-861D-239BD217C07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3120" y="160338"/>
            <a:ext cx="3075305" cy="20502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Image result for cobalt">
            <a:extLst>
              <a:ext uri="{FF2B5EF4-FFF2-40B4-BE49-F238E27FC236}">
                <a16:creationId xmlns:a16="http://schemas.microsoft.com/office/drawing/2014/main" id="{D0FFDFE3-B91F-43F7-91BA-73CF6A1FF7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3048" y="2476669"/>
            <a:ext cx="2996417" cy="19939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4" name="Picture 6" descr="Image result for iron">
            <a:extLst>
              <a:ext uri="{FF2B5EF4-FFF2-40B4-BE49-F238E27FC236}">
                <a16:creationId xmlns:a16="http://schemas.microsoft.com/office/drawing/2014/main" id="{B9FCB963-10E6-4F82-A7FA-29FD13A5CE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567" y="4745040"/>
            <a:ext cx="3105378" cy="19286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CDEDC2C4-22B0-4761-9FA9-D8717AA5600C}"/>
              </a:ext>
            </a:extLst>
          </p:cNvPr>
          <p:cNvSpPr/>
          <p:nvPr/>
        </p:nvSpPr>
        <p:spPr>
          <a:xfrm>
            <a:off x="8386191" y="249869"/>
            <a:ext cx="533273" cy="40011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GB" sz="2000" dirty="0"/>
              <a:t>Ni</a:t>
            </a:r>
            <a:endParaRPr lang="en-GB" sz="2000" b="1" dirty="0">
              <a:solidFill>
                <a:srgbClr val="7030A0"/>
              </a:solidFill>
            </a:endParaRPr>
          </a:p>
        </p:txBody>
      </p:sp>
      <p:sp>
        <p:nvSpPr>
          <p:cNvPr id="13" name="Rectangle 12">
            <a:extLst>
              <a:ext uri="{FF2B5EF4-FFF2-40B4-BE49-F238E27FC236}">
                <a16:creationId xmlns:a16="http://schemas.microsoft.com/office/drawing/2014/main" id="{3237C733-BDFF-4355-9057-24E4DF30C4AB}"/>
              </a:ext>
            </a:extLst>
          </p:cNvPr>
          <p:cNvSpPr/>
          <p:nvPr/>
        </p:nvSpPr>
        <p:spPr>
          <a:xfrm>
            <a:off x="8292935" y="2575675"/>
            <a:ext cx="533273" cy="40011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GB" sz="2000" dirty="0"/>
              <a:t>Co</a:t>
            </a:r>
            <a:endParaRPr lang="en-GB" sz="2000" b="1" dirty="0">
              <a:solidFill>
                <a:srgbClr val="7030A0"/>
              </a:solidFill>
            </a:endParaRPr>
          </a:p>
        </p:txBody>
      </p:sp>
      <p:sp>
        <p:nvSpPr>
          <p:cNvPr id="14" name="Rectangle 13">
            <a:extLst>
              <a:ext uri="{FF2B5EF4-FFF2-40B4-BE49-F238E27FC236}">
                <a16:creationId xmlns:a16="http://schemas.microsoft.com/office/drawing/2014/main" id="{B508B559-35F5-467D-A26A-B6BF78D86F3A}"/>
              </a:ext>
            </a:extLst>
          </p:cNvPr>
          <p:cNvSpPr/>
          <p:nvPr/>
        </p:nvSpPr>
        <p:spPr>
          <a:xfrm>
            <a:off x="8374160" y="4805937"/>
            <a:ext cx="533273" cy="40011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GB" sz="2000" dirty="0"/>
              <a:t>Fe</a:t>
            </a:r>
            <a:endParaRPr lang="en-GB" sz="2000" b="1" dirty="0">
              <a:solidFill>
                <a:srgbClr val="7030A0"/>
              </a:solidFill>
            </a:endParaRPr>
          </a:p>
        </p:txBody>
      </p:sp>
      <p:pic>
        <p:nvPicPr>
          <p:cNvPr id="15" name="Picture 14">
            <a:extLst>
              <a:ext uri="{FF2B5EF4-FFF2-40B4-BE49-F238E27FC236}">
                <a16:creationId xmlns:a16="http://schemas.microsoft.com/office/drawing/2014/main" id="{D99CDD55-30E2-4DAA-AA55-5E83B19A6A7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263441" y="5714765"/>
            <a:ext cx="2536165" cy="10443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90089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EEABA-8381-40A7-AF93-CA5EC6B54FE7}"/>
              </a:ext>
            </a:extLst>
          </p:cNvPr>
          <p:cNvSpPr>
            <a:spLocks noGrp="1"/>
          </p:cNvSpPr>
          <p:nvPr>
            <p:ph type="title"/>
          </p:nvPr>
        </p:nvSpPr>
        <p:spPr>
          <a:xfrm>
            <a:off x="0" y="1"/>
            <a:ext cx="2712720" cy="386861"/>
          </a:xfrm>
        </p:spPr>
        <p:txBody>
          <a:bodyPr/>
          <a:lstStyle/>
          <a:p>
            <a:r>
              <a:rPr lang="en-GB" dirty="0"/>
              <a:t>Practical Tasks….</a:t>
            </a:r>
          </a:p>
        </p:txBody>
      </p:sp>
      <p:sp>
        <p:nvSpPr>
          <p:cNvPr id="5" name="TextBox 4">
            <a:extLst>
              <a:ext uri="{FF2B5EF4-FFF2-40B4-BE49-F238E27FC236}">
                <a16:creationId xmlns:a16="http://schemas.microsoft.com/office/drawing/2014/main" id="{8DCC8636-F5D1-4852-9685-3178108B820A}"/>
              </a:ext>
            </a:extLst>
          </p:cNvPr>
          <p:cNvSpPr txBox="1"/>
          <p:nvPr/>
        </p:nvSpPr>
        <p:spPr>
          <a:xfrm>
            <a:off x="126253" y="2937255"/>
            <a:ext cx="4550521" cy="378565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Experiment 2: Magnetic fields</a:t>
            </a:r>
          </a:p>
          <a:p>
            <a:endParaRPr lang="en-GB" sz="2000" b="1" dirty="0"/>
          </a:p>
          <a:p>
            <a:pPr marL="457200" lvl="0" indent="-457200">
              <a:buFont typeface="+mj-lt"/>
              <a:buAutoNum type="arabicPeriod"/>
            </a:pPr>
            <a:r>
              <a:rPr lang="en-GB" sz="2000" dirty="0"/>
              <a:t>Place magnets NS-NS and then NS-SN on a piece of paper a few cm apart.</a:t>
            </a:r>
          </a:p>
          <a:p>
            <a:pPr marL="457200" lvl="0" indent="-457200">
              <a:buFont typeface="+mj-lt"/>
              <a:buAutoNum type="arabicPeriod"/>
            </a:pPr>
            <a:endParaRPr lang="en-GB" sz="2000" dirty="0"/>
          </a:p>
          <a:p>
            <a:pPr marL="457200" lvl="0" indent="-457200">
              <a:buFont typeface="+mj-lt"/>
              <a:buAutoNum type="arabicPeriod"/>
            </a:pPr>
            <a:r>
              <a:rPr lang="en-GB" sz="2000" dirty="0"/>
              <a:t>Use a plotting compass to show clearly how the field lines behave inside the area of space between them.</a:t>
            </a:r>
          </a:p>
          <a:p>
            <a:pPr marL="457200" lvl="0" indent="-457200">
              <a:buFont typeface="+mj-lt"/>
              <a:buAutoNum type="arabicPeriod"/>
            </a:pPr>
            <a:endParaRPr lang="en-GB" sz="2000" dirty="0"/>
          </a:p>
          <a:p>
            <a:pPr marL="457200" lvl="0" indent="-457200">
              <a:buFont typeface="+mj-lt"/>
              <a:buAutoNum type="arabicPeriod"/>
            </a:pPr>
            <a:r>
              <a:rPr lang="en-GB" sz="2000" dirty="0"/>
              <a:t>Describe what you see.</a:t>
            </a:r>
          </a:p>
          <a:p>
            <a:pPr marL="457200" lvl="0" indent="-457200">
              <a:buFont typeface="+mj-lt"/>
              <a:buAutoNum type="arabicPeriod"/>
            </a:pPr>
            <a:endParaRPr lang="en-GB" sz="2000" dirty="0"/>
          </a:p>
        </p:txBody>
      </p:sp>
      <p:sp>
        <p:nvSpPr>
          <p:cNvPr id="6" name="TextBox 5">
            <a:extLst>
              <a:ext uri="{FF2B5EF4-FFF2-40B4-BE49-F238E27FC236}">
                <a16:creationId xmlns:a16="http://schemas.microsoft.com/office/drawing/2014/main" id="{CFB6D42C-FD54-43FE-9F7F-813234753EB7}"/>
              </a:ext>
            </a:extLst>
          </p:cNvPr>
          <p:cNvSpPr txBox="1"/>
          <p:nvPr/>
        </p:nvSpPr>
        <p:spPr>
          <a:xfrm>
            <a:off x="126254" y="441004"/>
            <a:ext cx="8752332" cy="2246769"/>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Experiment 1: Induced magnetism</a:t>
            </a:r>
          </a:p>
          <a:p>
            <a:pPr marL="457200" lvl="0" indent="-457200">
              <a:buFont typeface="+mj-lt"/>
              <a:buAutoNum type="arabicPeriod"/>
            </a:pPr>
            <a:r>
              <a:rPr lang="en-GB" sz="2000" dirty="0"/>
              <a:t>Put a paperclip on the end of a magnet.</a:t>
            </a:r>
          </a:p>
          <a:p>
            <a:pPr marL="457200" lvl="0" indent="-457200">
              <a:buFont typeface="+mj-lt"/>
              <a:buAutoNum type="arabicPeriod"/>
            </a:pPr>
            <a:r>
              <a:rPr lang="en-GB" sz="2000" dirty="0"/>
              <a:t>Put another paperclip on the end of the paperclip on the magnet. See whether they are attracted.</a:t>
            </a:r>
          </a:p>
          <a:p>
            <a:pPr marL="457200" lvl="0" indent="-457200">
              <a:buFont typeface="+mj-lt"/>
              <a:buAutoNum type="arabicPeriod"/>
            </a:pPr>
            <a:r>
              <a:rPr lang="en-GB" sz="2000" dirty="0"/>
              <a:t>Repeat this process to see how many paperclips you can make into a line.</a:t>
            </a:r>
          </a:p>
          <a:p>
            <a:pPr marL="457200" lvl="0" indent="-457200">
              <a:buFont typeface="+mj-lt"/>
              <a:buAutoNum type="arabicPeriod"/>
            </a:pPr>
            <a:r>
              <a:rPr lang="en-GB" sz="2000" dirty="0"/>
              <a:t>Draw an image in the space provided of the </a:t>
            </a:r>
            <a:r>
              <a:rPr lang="en-GB" sz="2000" b="1" dirty="0"/>
              <a:t>domains</a:t>
            </a:r>
            <a:r>
              <a:rPr lang="en-GB" sz="2000" dirty="0"/>
              <a:t>. (</a:t>
            </a:r>
            <a:r>
              <a:rPr lang="en-GB" sz="2000" b="1" dirty="0">
                <a:solidFill>
                  <a:srgbClr val="FF0000"/>
                </a:solidFill>
              </a:rPr>
              <a:t>Q4 on worksheet</a:t>
            </a:r>
            <a:r>
              <a:rPr lang="en-GB" sz="2000" dirty="0"/>
              <a:t>)</a:t>
            </a:r>
          </a:p>
          <a:p>
            <a:pPr marL="457200" lvl="0" indent="-457200">
              <a:buFont typeface="+mj-lt"/>
              <a:buAutoNum type="arabicPeriod"/>
            </a:pPr>
            <a:r>
              <a:rPr lang="en-GB" sz="2000" dirty="0"/>
              <a:t>Can you </a:t>
            </a:r>
            <a:r>
              <a:rPr lang="en-GB" sz="2000" b="1" dirty="0">
                <a:solidFill>
                  <a:srgbClr val="7030A0"/>
                </a:solidFill>
              </a:rPr>
              <a:t>explain</a:t>
            </a:r>
            <a:r>
              <a:rPr lang="en-GB" sz="2000" dirty="0">
                <a:solidFill>
                  <a:srgbClr val="7030A0"/>
                </a:solidFill>
              </a:rPr>
              <a:t> </a:t>
            </a:r>
            <a:r>
              <a:rPr lang="en-GB" sz="2000" dirty="0"/>
              <a:t>why this happens (use the video help)? </a:t>
            </a:r>
          </a:p>
        </p:txBody>
      </p:sp>
      <p:sp>
        <p:nvSpPr>
          <p:cNvPr id="7" name="TextBox 6">
            <a:extLst>
              <a:ext uri="{FF2B5EF4-FFF2-40B4-BE49-F238E27FC236}">
                <a16:creationId xmlns:a16="http://schemas.microsoft.com/office/drawing/2014/main" id="{889482EE-8C7F-4C7A-81E6-DA37B0FE8E30}"/>
              </a:ext>
            </a:extLst>
          </p:cNvPr>
          <p:cNvSpPr txBox="1"/>
          <p:nvPr/>
        </p:nvSpPr>
        <p:spPr>
          <a:xfrm>
            <a:off x="4831080" y="2937255"/>
            <a:ext cx="4228052" cy="378565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Experiment 3: Flakes</a:t>
            </a:r>
          </a:p>
          <a:p>
            <a:pPr marL="457200" indent="-457200">
              <a:buFont typeface="+mj-lt"/>
              <a:buAutoNum type="arabicPeriod"/>
            </a:pPr>
            <a:endParaRPr lang="en-GB" sz="2000" b="1" dirty="0">
              <a:solidFill>
                <a:schemeClr val="tx1"/>
              </a:solidFill>
            </a:endParaRPr>
          </a:p>
          <a:p>
            <a:pPr marL="457200" indent="-457200">
              <a:buFont typeface="+mj-lt"/>
              <a:buAutoNum type="arabicPeriod"/>
            </a:pPr>
            <a:r>
              <a:rPr lang="en-GB" sz="2000" dirty="0">
                <a:solidFill>
                  <a:schemeClr val="tx1"/>
                </a:solidFill>
              </a:rPr>
              <a:t>Float a cornflake or special-k flake on the surface tension of water in a glass bowl.</a:t>
            </a:r>
          </a:p>
          <a:p>
            <a:pPr marL="457200" indent="-457200">
              <a:buFont typeface="+mj-lt"/>
              <a:buAutoNum type="arabicPeriod"/>
            </a:pPr>
            <a:endParaRPr lang="en-GB" sz="2000" dirty="0">
              <a:solidFill>
                <a:schemeClr val="tx1"/>
              </a:solidFill>
            </a:endParaRPr>
          </a:p>
          <a:p>
            <a:pPr marL="457200" indent="-457200">
              <a:buFont typeface="+mj-lt"/>
              <a:buAutoNum type="arabicPeriod"/>
            </a:pPr>
            <a:r>
              <a:rPr lang="en-GB" sz="2000" dirty="0">
                <a:solidFill>
                  <a:schemeClr val="tx1"/>
                </a:solidFill>
              </a:rPr>
              <a:t>Ensure it is floating in the middle then  use a Neo-magnet to explore the materials inside the cornflake, what happens?</a:t>
            </a:r>
          </a:p>
          <a:p>
            <a:pPr marL="457200" indent="-457200">
              <a:buFont typeface="+mj-lt"/>
              <a:buAutoNum type="arabicPeriod"/>
            </a:pPr>
            <a:endParaRPr lang="en-GB" sz="2000" dirty="0">
              <a:solidFill>
                <a:schemeClr val="tx1"/>
              </a:solidFill>
            </a:endParaRPr>
          </a:p>
          <a:p>
            <a:pPr marL="457200" indent="-457200">
              <a:buFont typeface="+mj-lt"/>
              <a:buAutoNum type="arabicPeriod"/>
            </a:pPr>
            <a:r>
              <a:rPr lang="en-GB" sz="2000" dirty="0">
                <a:solidFill>
                  <a:schemeClr val="tx1"/>
                </a:solidFill>
              </a:rPr>
              <a:t>Try it again with a normal magnet?</a:t>
            </a:r>
          </a:p>
        </p:txBody>
      </p:sp>
    </p:spTree>
    <p:extLst>
      <p:ext uri="{BB962C8B-B14F-4D97-AF65-F5344CB8AC3E}">
        <p14:creationId xmlns:p14="http://schemas.microsoft.com/office/powerpoint/2010/main" val="922762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Autofit/>
          </a:bodyPr>
          <a:lstStyle/>
          <a:p>
            <a:r>
              <a:rPr lang="en-GB" b="1" dirty="0">
                <a:latin typeface="+mn-lt"/>
              </a:rPr>
              <a:t>Practical 1: Induced magnetism – 6.3</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4428" r="20386"/>
          <a:stretch/>
        </p:blipFill>
        <p:spPr>
          <a:xfrm>
            <a:off x="3397624" y="638408"/>
            <a:ext cx="1654914" cy="3603733"/>
          </a:xfrm>
          <a:prstGeom prst="rect">
            <a:avLst/>
          </a:prstGeom>
        </p:spPr>
      </p:pic>
      <p:pic>
        <p:nvPicPr>
          <p:cNvPr id="3074" name="Picture 2" descr="http://nd-rc.org/Physics30/3Electromagnetism/Electromagpics/magnetism/domain%20theory2.jpg">
            <a:extLst>
              <a:ext uri="{FF2B5EF4-FFF2-40B4-BE49-F238E27FC236}">
                <a16:creationId xmlns:a16="http://schemas.microsoft.com/office/drawing/2014/main" id="{3AE5446F-F1A3-470C-8F02-AB2BB51A280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117174" y="117543"/>
            <a:ext cx="3950626" cy="39419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nd-rc.org/Physics30/3Electromagnetism/Electromagpics/magnetism/domain%20theory2.jpg">
            <a:extLst>
              <a:ext uri="{FF2B5EF4-FFF2-40B4-BE49-F238E27FC236}">
                <a16:creationId xmlns:a16="http://schemas.microsoft.com/office/drawing/2014/main" id="{86A53412-00D6-4808-AE7F-A6BF777DA87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51460" y="497658"/>
            <a:ext cx="3081528" cy="388523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00F56614-8856-42AD-A27D-D6D52202A799}"/>
              </a:ext>
            </a:extLst>
          </p:cNvPr>
          <p:cNvSpPr/>
          <p:nvPr/>
        </p:nvSpPr>
        <p:spPr>
          <a:xfrm>
            <a:off x="136540" y="4493688"/>
            <a:ext cx="8858504" cy="224676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b="1" dirty="0">
                <a:solidFill>
                  <a:srgbClr val="7030A0"/>
                </a:solidFill>
              </a:rPr>
              <a:t>Key Idea: </a:t>
            </a:r>
          </a:p>
          <a:p>
            <a:endParaRPr lang="en-GB" sz="2000" b="1" dirty="0">
              <a:solidFill>
                <a:srgbClr val="7030A0"/>
              </a:solidFill>
            </a:endParaRPr>
          </a:p>
          <a:p>
            <a:pPr marL="457200" indent="-457200">
              <a:buFont typeface="+mj-lt"/>
              <a:buAutoNum type="arabicPeriod"/>
            </a:pPr>
            <a:r>
              <a:rPr lang="en-GB" sz="2000" dirty="0">
                <a:solidFill>
                  <a:schemeClr val="tx1"/>
                </a:solidFill>
              </a:rPr>
              <a:t>A material such as </a:t>
            </a:r>
            <a:r>
              <a:rPr lang="en-GB" sz="2000" b="1" dirty="0">
                <a:solidFill>
                  <a:srgbClr val="7030A0"/>
                </a:solidFill>
              </a:rPr>
              <a:t>iron</a:t>
            </a:r>
            <a:r>
              <a:rPr lang="en-GB" sz="2000" dirty="0">
                <a:solidFill>
                  <a:schemeClr val="tx1"/>
                </a:solidFill>
              </a:rPr>
              <a:t> will </a:t>
            </a:r>
            <a:r>
              <a:rPr lang="en-GB" sz="2000" b="1" dirty="0">
                <a:solidFill>
                  <a:srgbClr val="7030A0"/>
                </a:solidFill>
              </a:rPr>
              <a:t>temporarily align </a:t>
            </a:r>
            <a:r>
              <a:rPr lang="en-GB" sz="2000" dirty="0">
                <a:solidFill>
                  <a:schemeClr val="tx1"/>
                </a:solidFill>
              </a:rPr>
              <a:t>the domains to become magnetic itself whilst in a field. </a:t>
            </a:r>
          </a:p>
          <a:p>
            <a:pPr marL="457200" indent="-457200">
              <a:buFont typeface="+mj-lt"/>
              <a:buAutoNum type="arabicPeriod"/>
            </a:pPr>
            <a:endParaRPr lang="en-GB" sz="2000" dirty="0">
              <a:solidFill>
                <a:schemeClr val="tx1"/>
              </a:solidFill>
            </a:endParaRPr>
          </a:p>
          <a:p>
            <a:pPr marL="457200" indent="-457200">
              <a:buFont typeface="+mj-lt"/>
              <a:buAutoNum type="arabicPeriod"/>
            </a:pPr>
            <a:r>
              <a:rPr lang="en-GB" sz="2000" dirty="0">
                <a:solidFill>
                  <a:schemeClr val="tx1"/>
                </a:solidFill>
              </a:rPr>
              <a:t>This </a:t>
            </a:r>
            <a:r>
              <a:rPr lang="en-GB" sz="2000" b="1" dirty="0">
                <a:solidFill>
                  <a:srgbClr val="7030A0"/>
                </a:solidFill>
              </a:rPr>
              <a:t>extends</a:t>
            </a:r>
            <a:r>
              <a:rPr lang="en-GB" sz="2000" dirty="0">
                <a:solidFill>
                  <a:schemeClr val="tx1"/>
                </a:solidFill>
              </a:rPr>
              <a:t> the action of the </a:t>
            </a:r>
            <a:r>
              <a:rPr lang="en-GB" sz="2000" b="1" dirty="0">
                <a:solidFill>
                  <a:srgbClr val="7030A0"/>
                </a:solidFill>
              </a:rPr>
              <a:t>field</a:t>
            </a:r>
            <a:r>
              <a:rPr lang="en-GB" sz="2000" dirty="0">
                <a:solidFill>
                  <a:schemeClr val="tx1"/>
                </a:solidFill>
              </a:rPr>
              <a:t> and enables other objects it touches to be attracted more </a:t>
            </a:r>
            <a:r>
              <a:rPr lang="en-GB" sz="2000" b="1" dirty="0">
                <a:solidFill>
                  <a:srgbClr val="7030A0"/>
                </a:solidFill>
              </a:rPr>
              <a:t>strongly</a:t>
            </a:r>
            <a:r>
              <a:rPr lang="en-GB" sz="2000" dirty="0">
                <a:solidFill>
                  <a:schemeClr val="tx1"/>
                </a:solidFill>
              </a:rPr>
              <a:t> than through the air alone.</a:t>
            </a:r>
          </a:p>
        </p:txBody>
      </p:sp>
      <p:sp>
        <p:nvSpPr>
          <p:cNvPr id="7" name="Rectangle 6"/>
          <p:cNvSpPr/>
          <p:nvPr/>
        </p:nvSpPr>
        <p:spPr>
          <a:xfrm>
            <a:off x="6081323" y="4163523"/>
            <a:ext cx="2913721" cy="1015663"/>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b="1" dirty="0"/>
              <a:t>Task… </a:t>
            </a:r>
            <a:r>
              <a:rPr lang="en-GB" sz="2000" dirty="0"/>
              <a:t>Note down a clear diagram with domains and </a:t>
            </a:r>
            <a:r>
              <a:rPr lang="en-GB" sz="2000" b="1" dirty="0"/>
              <a:t>2 key points.</a:t>
            </a:r>
          </a:p>
        </p:txBody>
      </p:sp>
    </p:spTree>
    <p:extLst>
      <p:ext uri="{BB962C8B-B14F-4D97-AF65-F5344CB8AC3E}">
        <p14:creationId xmlns:p14="http://schemas.microsoft.com/office/powerpoint/2010/main" val="1342129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Related imag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973364" y="781115"/>
            <a:ext cx="6784721" cy="26436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2"/>
            <a:ext cx="4865480" cy="378208"/>
          </a:xfrm>
        </p:spPr>
        <p:txBody>
          <a:bodyPr>
            <a:noAutofit/>
          </a:bodyPr>
          <a:lstStyle/>
          <a:p>
            <a:r>
              <a:rPr lang="en-GB" sz="2000" dirty="0"/>
              <a:t>Practical 4: Making a Magnet…. (Extension)</a:t>
            </a:r>
          </a:p>
        </p:txBody>
      </p:sp>
      <p:pic>
        <p:nvPicPr>
          <p:cNvPr id="13314" name="Picture 2" descr="Image result for Magnetising the Need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3538411"/>
            <a:ext cx="6164155" cy="3248977"/>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10" descr="Image result for drawing field lines plotting compas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487170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
            <a:ext cx="7065034" cy="386861"/>
          </a:xfrm>
        </p:spPr>
        <p:txBody>
          <a:bodyPr/>
          <a:lstStyle/>
          <a:p>
            <a:r>
              <a:rPr lang="en-GB" dirty="0"/>
              <a:t>Practical 2: Magnetic field lines have several hard-and-fast rules</a:t>
            </a:r>
          </a:p>
        </p:txBody>
      </p:sp>
      <p:sp>
        <p:nvSpPr>
          <p:cNvPr id="6" name="AutoShape 4" descr="An illustration of magnetic field lines for three configurations. Figure a shows a bar magnet with a north and south pole. The field lines come out of the north pole and curve out and around to the south pole. Figure b shows north and south poles separated by a gap. The field lines again come out of the north pole, curve out, and enter the south pole. The lines are denser in the gap, and less dense outside. Figure c shows two north poles separated by a gap. Field lines come out of both poles and curve outward. The lines coming out of each pole appear as if the repel the lines coming from the other po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6" descr="An illustration of magnetic field lines for three configurations. Figure a shows a bar magnet with a north and south pole. The field lines come out of the north pole and curve out and around to the south pole. Figure b shows north and south poles separated by a gap. The field lines again come out of the north pole, curve out, and enter the south pole. The lines are denser in the gap, and less dense outside. Figure c shows two north poles separated by a gap. Field lines come out of both poles and curve outward. The lines coming out of each pole appear as if the repel the lines coming from the other pol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09" y="3320214"/>
            <a:ext cx="8896982" cy="3408156"/>
          </a:xfrm>
          <a:prstGeom prst="rect">
            <a:avLst/>
          </a:prstGeom>
        </p:spPr>
      </p:pic>
      <p:sp>
        <p:nvSpPr>
          <p:cNvPr id="9" name="Rectangle 8"/>
          <p:cNvSpPr/>
          <p:nvPr/>
        </p:nvSpPr>
        <p:spPr>
          <a:xfrm>
            <a:off x="123509" y="386862"/>
            <a:ext cx="6632891" cy="286232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457200" indent="-457200" algn="just">
              <a:buFont typeface="+mj-lt"/>
              <a:buAutoNum type="arabicPeriod"/>
            </a:pPr>
            <a:r>
              <a:rPr lang="en-GB" sz="2000" dirty="0">
                <a:solidFill>
                  <a:srgbClr val="000000"/>
                </a:solidFill>
              </a:rPr>
              <a:t>A small </a:t>
            </a:r>
            <a:r>
              <a:rPr lang="en-GB" sz="2000" b="1" dirty="0">
                <a:solidFill>
                  <a:srgbClr val="7030A0"/>
                </a:solidFill>
              </a:rPr>
              <a:t>compass</a:t>
            </a:r>
            <a:r>
              <a:rPr lang="en-GB" sz="2000" dirty="0">
                <a:solidFill>
                  <a:srgbClr val="000000"/>
                </a:solidFill>
              </a:rPr>
              <a:t> will point in the direction of the field line.</a:t>
            </a:r>
          </a:p>
          <a:p>
            <a:pPr marL="457200" indent="-457200">
              <a:buFont typeface="+mj-lt"/>
              <a:buAutoNum type="arabicPeriod"/>
            </a:pPr>
            <a:r>
              <a:rPr lang="en-GB" sz="2000" dirty="0">
                <a:solidFill>
                  <a:srgbClr val="000000"/>
                </a:solidFill>
              </a:rPr>
              <a:t>The </a:t>
            </a:r>
            <a:r>
              <a:rPr lang="en-GB" sz="2000" b="1" dirty="0">
                <a:solidFill>
                  <a:srgbClr val="7030A0"/>
                </a:solidFill>
              </a:rPr>
              <a:t>strength</a:t>
            </a:r>
            <a:r>
              <a:rPr lang="en-GB" sz="2000" dirty="0">
                <a:solidFill>
                  <a:srgbClr val="000000"/>
                </a:solidFill>
              </a:rPr>
              <a:t> of the field is </a:t>
            </a:r>
            <a:r>
              <a:rPr lang="en-GB" sz="2000" b="1" dirty="0">
                <a:solidFill>
                  <a:srgbClr val="7030A0"/>
                </a:solidFill>
              </a:rPr>
              <a:t>proportional</a:t>
            </a:r>
            <a:r>
              <a:rPr lang="en-GB" sz="2000" dirty="0">
                <a:solidFill>
                  <a:srgbClr val="000000"/>
                </a:solidFill>
              </a:rPr>
              <a:t> to the </a:t>
            </a:r>
            <a:r>
              <a:rPr lang="en-GB" sz="2000" b="1" dirty="0">
                <a:solidFill>
                  <a:srgbClr val="7030A0"/>
                </a:solidFill>
              </a:rPr>
              <a:t>closeness</a:t>
            </a:r>
            <a:r>
              <a:rPr lang="en-GB" sz="2000" dirty="0">
                <a:solidFill>
                  <a:srgbClr val="000000"/>
                </a:solidFill>
              </a:rPr>
              <a:t> of the lines. </a:t>
            </a:r>
          </a:p>
          <a:p>
            <a:pPr marL="457200" indent="-457200">
              <a:buFont typeface="+mj-lt"/>
              <a:buAutoNum type="arabicPeriod"/>
            </a:pPr>
            <a:r>
              <a:rPr lang="en-GB" sz="2000" dirty="0">
                <a:solidFill>
                  <a:srgbClr val="000000"/>
                </a:solidFill>
              </a:rPr>
              <a:t>Magnetic </a:t>
            </a:r>
            <a:r>
              <a:rPr lang="en-GB" sz="2000" b="1" dirty="0">
                <a:solidFill>
                  <a:srgbClr val="7030A0"/>
                </a:solidFill>
              </a:rPr>
              <a:t>field lines </a:t>
            </a:r>
            <a:r>
              <a:rPr lang="en-GB" sz="2000" dirty="0">
                <a:solidFill>
                  <a:srgbClr val="000000"/>
                </a:solidFill>
              </a:rPr>
              <a:t>can never cross, meaning that the field is unique at any point in space.</a:t>
            </a:r>
          </a:p>
          <a:p>
            <a:pPr marL="457200" indent="-457200">
              <a:buFont typeface="+mj-lt"/>
              <a:buAutoNum type="arabicPeriod"/>
            </a:pPr>
            <a:r>
              <a:rPr lang="en-GB" sz="2000" dirty="0">
                <a:solidFill>
                  <a:srgbClr val="000000"/>
                </a:solidFill>
              </a:rPr>
              <a:t>Magnetic field lines are </a:t>
            </a:r>
            <a:r>
              <a:rPr lang="en-GB" sz="2000" b="1" dirty="0">
                <a:solidFill>
                  <a:srgbClr val="7030A0"/>
                </a:solidFill>
              </a:rPr>
              <a:t>continuous</a:t>
            </a:r>
            <a:r>
              <a:rPr lang="en-GB" sz="2000" dirty="0">
                <a:solidFill>
                  <a:srgbClr val="000000"/>
                </a:solidFill>
              </a:rPr>
              <a:t>, forming </a:t>
            </a:r>
            <a:r>
              <a:rPr lang="en-GB" sz="2000" b="1" dirty="0">
                <a:solidFill>
                  <a:srgbClr val="7030A0"/>
                </a:solidFill>
              </a:rPr>
              <a:t>closed loops </a:t>
            </a:r>
            <a:r>
              <a:rPr lang="en-GB" sz="2000" dirty="0">
                <a:solidFill>
                  <a:srgbClr val="000000"/>
                </a:solidFill>
              </a:rPr>
              <a:t>without a </a:t>
            </a:r>
            <a:r>
              <a:rPr lang="en-GB" sz="2000" b="1" dirty="0">
                <a:solidFill>
                  <a:srgbClr val="7030A0"/>
                </a:solidFill>
              </a:rPr>
              <a:t>beginning</a:t>
            </a:r>
            <a:r>
              <a:rPr lang="en-GB" sz="2000" dirty="0">
                <a:solidFill>
                  <a:srgbClr val="000000"/>
                </a:solidFill>
              </a:rPr>
              <a:t> or </a:t>
            </a:r>
            <a:r>
              <a:rPr lang="en-GB" sz="2000" b="1" dirty="0">
                <a:solidFill>
                  <a:srgbClr val="7030A0"/>
                </a:solidFill>
              </a:rPr>
              <a:t>end</a:t>
            </a:r>
            <a:r>
              <a:rPr lang="en-GB" sz="2000" dirty="0">
                <a:solidFill>
                  <a:srgbClr val="000000"/>
                </a:solidFill>
              </a:rPr>
              <a:t>. They are directed from the </a:t>
            </a:r>
            <a:r>
              <a:rPr lang="en-GB" sz="2000" b="1" dirty="0">
                <a:solidFill>
                  <a:srgbClr val="7030A0"/>
                </a:solidFill>
              </a:rPr>
              <a:t>north pole </a:t>
            </a:r>
            <a:r>
              <a:rPr lang="en-GB" sz="2000" dirty="0">
                <a:solidFill>
                  <a:srgbClr val="000000"/>
                </a:solidFill>
              </a:rPr>
              <a:t>to the </a:t>
            </a:r>
            <a:r>
              <a:rPr lang="en-GB" sz="2000" b="1" dirty="0">
                <a:solidFill>
                  <a:srgbClr val="7030A0"/>
                </a:solidFill>
              </a:rPr>
              <a:t>south pole</a:t>
            </a:r>
            <a:r>
              <a:rPr lang="en-GB" sz="2000" dirty="0">
                <a:solidFill>
                  <a:srgbClr val="000000"/>
                </a:solidFill>
              </a:rPr>
              <a:t>.</a:t>
            </a:r>
          </a:p>
        </p:txBody>
      </p:sp>
      <p:pic>
        <p:nvPicPr>
          <p:cNvPr id="2" name="Picture 1">
            <a:extLst>
              <a:ext uri="{FF2B5EF4-FFF2-40B4-BE49-F238E27FC236}">
                <a16:creationId xmlns:a16="http://schemas.microsoft.com/office/drawing/2014/main" id="{353CBF84-94F1-4891-88B5-48B7B8A9F79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822341" y="1970766"/>
            <a:ext cx="2198150" cy="1019510"/>
          </a:xfrm>
          <a:prstGeom prst="rect">
            <a:avLst/>
          </a:prstGeom>
        </p:spPr>
      </p:pic>
      <p:sp>
        <p:nvSpPr>
          <p:cNvPr id="10" name="Title 3"/>
          <p:cNvSpPr txBox="1">
            <a:spLocks/>
          </p:cNvSpPr>
          <p:nvPr/>
        </p:nvSpPr>
        <p:spPr>
          <a:xfrm>
            <a:off x="6908800" y="310660"/>
            <a:ext cx="2116347" cy="1330168"/>
          </a:xfrm>
        </p:spPr>
        <p:style>
          <a:lnRef idx="2">
            <a:schemeClr val="accent4"/>
          </a:lnRef>
          <a:fillRef idx="1">
            <a:schemeClr val="lt1"/>
          </a:fillRef>
          <a:effectRef idx="0">
            <a:schemeClr val="accent4"/>
          </a:effectRef>
          <a:fontRef idx="minor">
            <a:schemeClr val="dk1"/>
          </a:fontRef>
        </p:style>
        <p:txBody>
          <a:bodyPr>
            <a:noAutofit/>
          </a:bodyPr>
          <a:lstStyle>
            <a:lvl1pPr algn="l" defTabSz="914400" rtl="0" eaLnBrk="1" latinLnBrk="0" hangingPunct="1">
              <a:spcBef>
                <a:spcPct val="0"/>
              </a:spcBef>
              <a:buNone/>
              <a:defRPr sz="2000" b="1" kern="1200">
                <a:solidFill>
                  <a:srgbClr val="7030A0"/>
                </a:solidFill>
                <a:latin typeface="+mj-lt"/>
                <a:ea typeface="+mj-ea"/>
                <a:cs typeface="+mj-cs"/>
              </a:defRPr>
            </a:lvl1pPr>
          </a:lstStyle>
          <a:p>
            <a:endParaRPr lang="en-GB" dirty="0"/>
          </a:p>
        </p:txBody>
      </p:sp>
      <p:sp>
        <p:nvSpPr>
          <p:cNvPr id="11" name="Rectangle 10"/>
          <p:cNvSpPr/>
          <p:nvPr/>
        </p:nvSpPr>
        <p:spPr>
          <a:xfrm>
            <a:off x="7064375" y="193431"/>
            <a:ext cx="1956116" cy="132343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b="1" dirty="0"/>
              <a:t>Task… </a:t>
            </a:r>
            <a:r>
              <a:rPr lang="en-GB" sz="2000" dirty="0"/>
              <a:t>Note down the diagrams and 4 key points</a:t>
            </a:r>
          </a:p>
        </p:txBody>
      </p:sp>
    </p:spTree>
    <p:extLst>
      <p:ext uri="{BB962C8B-B14F-4D97-AF65-F5344CB8AC3E}">
        <p14:creationId xmlns:p14="http://schemas.microsoft.com/office/powerpoint/2010/main" val="2218132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Image result for petri dish">
            <a:extLst>
              <a:ext uri="{FF2B5EF4-FFF2-40B4-BE49-F238E27FC236}">
                <a16:creationId xmlns:a16="http://schemas.microsoft.com/office/drawing/2014/main" id="{13537A56-0F48-4BF4-9F28-7D00D5AB7AA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432271" y="178753"/>
            <a:ext cx="3337561" cy="167965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7CD902-EFBF-4287-AA46-8AC4A52FFE3C}"/>
              </a:ext>
            </a:extLst>
          </p:cNvPr>
          <p:cNvSpPr>
            <a:spLocks noGrp="1"/>
          </p:cNvSpPr>
          <p:nvPr>
            <p:ph type="title"/>
          </p:nvPr>
        </p:nvSpPr>
        <p:spPr>
          <a:xfrm>
            <a:off x="0" y="1"/>
            <a:ext cx="3419475" cy="386861"/>
          </a:xfrm>
        </p:spPr>
        <p:txBody>
          <a:bodyPr/>
          <a:lstStyle/>
          <a:p>
            <a:r>
              <a:rPr lang="en-GB" dirty="0"/>
              <a:t>Practical Task 3: Extra detail….</a:t>
            </a:r>
          </a:p>
        </p:txBody>
      </p:sp>
      <p:pic>
        <p:nvPicPr>
          <p:cNvPr id="3" name="Picture 6" descr="Image result for cornflake">
            <a:extLst>
              <a:ext uri="{FF2B5EF4-FFF2-40B4-BE49-F238E27FC236}">
                <a16:creationId xmlns:a16="http://schemas.microsoft.com/office/drawing/2014/main" id="{E8FD4722-8230-483D-A879-567B3C1714C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699" t="11558" r="18901" b="29532"/>
          <a:stretch/>
        </p:blipFill>
        <p:spPr bwMode="auto">
          <a:xfrm>
            <a:off x="7167524" y="5096716"/>
            <a:ext cx="1506444" cy="116648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Neodymium Iron Boron Magnets">
            <a:extLst>
              <a:ext uri="{FF2B5EF4-FFF2-40B4-BE49-F238E27FC236}">
                <a16:creationId xmlns:a16="http://schemas.microsoft.com/office/drawing/2014/main" id="{734FBDBD-66CC-475D-BDBF-634D64B5BB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27" y="3881815"/>
            <a:ext cx="1573530" cy="103853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FC80414-1091-49EA-A7DB-F23939691BD9}"/>
              </a:ext>
            </a:extLst>
          </p:cNvPr>
          <p:cNvSpPr/>
          <p:nvPr/>
        </p:nvSpPr>
        <p:spPr>
          <a:xfrm>
            <a:off x="158951" y="3892902"/>
            <a:ext cx="6470450" cy="286232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fontAlgn="base"/>
            <a:r>
              <a:rPr lang="en-GB" sz="2000" b="1" dirty="0">
                <a:latin typeface="+mj-lt"/>
                <a:cs typeface="MoolBoran" panose="020B0604020202020204" pitchFamily="34" charset="0"/>
              </a:rPr>
              <a:t>Fact File…. </a:t>
            </a:r>
            <a:r>
              <a:rPr lang="en-GB" sz="2000" dirty="0">
                <a:latin typeface="+mj-lt"/>
                <a:cs typeface="MoolBoran" panose="020B0604020202020204" pitchFamily="34" charset="0"/>
              </a:rPr>
              <a:t>Neodymium iron boron “neo” magnets (</a:t>
            </a:r>
            <a:r>
              <a:rPr lang="en-GB" sz="2000" dirty="0" err="1">
                <a:latin typeface="+mj-lt"/>
                <a:cs typeface="MoolBoran" panose="020B0604020202020204" pitchFamily="34" charset="0"/>
              </a:rPr>
              <a:t>NdFeB</a:t>
            </a:r>
            <a:r>
              <a:rPr lang="en-GB" sz="2000" dirty="0">
                <a:latin typeface="+mj-lt"/>
                <a:cs typeface="MoolBoran" panose="020B0604020202020204" pitchFamily="34" charset="0"/>
              </a:rPr>
              <a:t>) magnets offer the strongest fields for size of any permanent magnet material on the market today. The crystal that is formed is very easy to magnetise in one direction and has lots of unpaired electrons in the complex structure (4 in the Nd and 3 in the Fe). This is the root of the magnetism.</a:t>
            </a:r>
          </a:p>
          <a:p>
            <a:pPr fontAlgn="base"/>
            <a:endParaRPr lang="en-GB" sz="2000" dirty="0">
              <a:latin typeface="+mj-lt"/>
              <a:cs typeface="MoolBoran" panose="020B0604020202020204" pitchFamily="34" charset="0"/>
            </a:endParaRPr>
          </a:p>
          <a:p>
            <a:pPr fontAlgn="base"/>
            <a:r>
              <a:rPr lang="en-GB" sz="2000" dirty="0" err="1">
                <a:latin typeface="+mj-lt"/>
                <a:cs typeface="MoolBoran" panose="020B0604020202020204" pitchFamily="34" charset="0"/>
              </a:rPr>
              <a:t>NdFeB</a:t>
            </a:r>
            <a:r>
              <a:rPr lang="en-GB" sz="2000" dirty="0">
                <a:latin typeface="+mj-lt"/>
                <a:cs typeface="MoolBoran" panose="020B0604020202020204" pitchFamily="34" charset="0"/>
              </a:rPr>
              <a:t> magnet applications include high performance motors, brushless DC motors, children's toys and sensors</a:t>
            </a:r>
            <a:endParaRPr lang="en-GB" sz="2000" b="0" i="0" dirty="0">
              <a:effectLst/>
              <a:latin typeface="+mj-lt"/>
              <a:cs typeface="MoolBoran" panose="020B0604020202020204" pitchFamily="34" charset="0"/>
            </a:endParaRPr>
          </a:p>
        </p:txBody>
      </p:sp>
      <p:pic>
        <p:nvPicPr>
          <p:cNvPr id="3082" name="Picture 10" descr="Image result for water droplet">
            <a:extLst>
              <a:ext uri="{FF2B5EF4-FFF2-40B4-BE49-F238E27FC236}">
                <a16:creationId xmlns:a16="http://schemas.microsoft.com/office/drawing/2014/main" id="{46937E20-FA80-457A-B41A-A15FBAD94B3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5747691" y="2049776"/>
            <a:ext cx="2541271" cy="14639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0" name="Group 24">
            <a:extLst>
              <a:ext uri="{FF2B5EF4-FFF2-40B4-BE49-F238E27FC236}">
                <a16:creationId xmlns:a16="http://schemas.microsoft.com/office/drawing/2014/main" id="{287D9809-BC97-4BC9-AE16-61F12880F99A}"/>
              </a:ext>
            </a:extLst>
          </p:cNvPr>
          <p:cNvGrpSpPr>
            <a:grpSpLocks/>
          </p:cNvGrpSpPr>
          <p:nvPr/>
        </p:nvGrpSpPr>
        <p:grpSpPr bwMode="auto">
          <a:xfrm>
            <a:off x="3507958" y="81343"/>
            <a:ext cx="407543" cy="380446"/>
            <a:chOff x="1096577" y="1131340"/>
            <a:chExt cx="22541" cy="23391"/>
          </a:xfrm>
        </p:grpSpPr>
        <p:sp>
          <p:nvSpPr>
            <p:cNvPr id="11" name="Oval 10">
              <a:extLst>
                <a:ext uri="{FF2B5EF4-FFF2-40B4-BE49-F238E27FC236}">
                  <a16:creationId xmlns:a16="http://schemas.microsoft.com/office/drawing/2014/main" id="{DD506F79-EE49-4308-A7D7-88237F45903F}"/>
                </a:ext>
              </a:extLst>
            </p:cNvPr>
            <p:cNvSpPr>
              <a:spLocks noChangeArrowheads="1"/>
            </p:cNvSpPr>
            <p:nvPr/>
          </p:nvSpPr>
          <p:spPr bwMode="auto">
            <a:xfrm>
              <a:off x="1096577" y="1131340"/>
              <a:ext cx="22541" cy="23391"/>
            </a:xfrm>
            <a:prstGeom prst="ellipse">
              <a:avLst/>
            </a:prstGeom>
            <a:ln>
              <a:headEnd/>
              <a:tailEnd/>
            </a:ln>
            <a:extLst>
              <a:ext uri="{AF507438-7753-43E0-B8FC-AC1667EBCBE1}">
                <a14:hiddenEffects xmlns:a14="http://schemas.microsoft.com/office/drawing/2010/main">
                  <a:effectLst>
                    <a:outerShdw dist="35921" dir="2700000" algn="ctr" rotWithShape="0">
                      <a:srgbClr val="EEECE1"/>
                    </a:outerShdw>
                  </a:effectLst>
                </a14:hiddenEffects>
              </a:ext>
            </a:extLst>
          </p:spPr>
          <p:style>
            <a:lnRef idx="0">
              <a:schemeClr val="accent4"/>
            </a:lnRef>
            <a:fillRef idx="3">
              <a:schemeClr val="accent4"/>
            </a:fillRef>
            <a:effectRef idx="3">
              <a:schemeClr val="accent4"/>
            </a:effectRef>
            <a:fontRef idx="minor">
              <a:schemeClr val="lt1"/>
            </a:fontRef>
          </p:style>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sp>
          <p:nvSpPr>
            <p:cNvPr id="12" name="AutoShape 19">
              <a:extLst>
                <a:ext uri="{FF2B5EF4-FFF2-40B4-BE49-F238E27FC236}">
                  <a16:creationId xmlns:a16="http://schemas.microsoft.com/office/drawing/2014/main" id="{0A4ED4F7-EFF4-4D2F-B4C6-C17C5E083D8A}"/>
                </a:ext>
              </a:extLst>
            </p:cNvPr>
            <p:cNvSpPr>
              <a:spLocks noChangeArrowheads="1"/>
            </p:cNvSpPr>
            <p:nvPr/>
          </p:nvSpPr>
          <p:spPr bwMode="auto">
            <a:xfrm rot="16155892" flipH="1">
              <a:off x="1101525" y="1133110"/>
              <a:ext cx="14304" cy="18170"/>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FFFF"/>
            </a:solidFill>
            <a:ln>
              <a:noFill/>
            </a:ln>
            <a:effectLst/>
            <a:extLst>
              <a:ext uri="{91240B29-F687-4F45-9708-019B960494DF}">
                <a14:hiddenLine xmlns:a14="http://schemas.microsoft.com/office/drawing/2010/main" w="9525" algn="in">
                  <a:solidFill>
                    <a:schemeClr val="dk1">
                      <a:lumMod val="0"/>
                      <a:lumOff val="0"/>
                    </a:schemeClr>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rot="0" vert="horz" wrap="square" lIns="36576" tIns="36576" rIns="36576" bIns="36576"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grpSp>
      <p:sp>
        <p:nvSpPr>
          <p:cNvPr id="13" name="TextBox 12">
            <a:extLst>
              <a:ext uri="{FF2B5EF4-FFF2-40B4-BE49-F238E27FC236}">
                <a16:creationId xmlns:a16="http://schemas.microsoft.com/office/drawing/2014/main" id="{88455F43-F3BB-4724-83C4-3BB851FB2B23}"/>
              </a:ext>
            </a:extLst>
          </p:cNvPr>
          <p:cNvSpPr txBox="1"/>
          <p:nvPr/>
        </p:nvSpPr>
        <p:spPr>
          <a:xfrm>
            <a:off x="158950" y="651386"/>
            <a:ext cx="4880610" cy="286232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b="1" dirty="0"/>
              <a:t>Investigate...</a:t>
            </a:r>
          </a:p>
          <a:p>
            <a:endParaRPr lang="en-GB" b="1" dirty="0">
              <a:solidFill>
                <a:schemeClr val="tx1"/>
              </a:solidFill>
            </a:endParaRPr>
          </a:p>
          <a:p>
            <a:pPr marL="285750" indent="-285750">
              <a:buFont typeface="Arial" panose="020B0604020202020204" pitchFamily="34" charset="0"/>
              <a:buChar char="•"/>
            </a:pPr>
            <a:r>
              <a:rPr lang="en-GB" dirty="0">
                <a:solidFill>
                  <a:schemeClr val="tx1"/>
                </a:solidFill>
              </a:rPr>
              <a:t>Float a cornflake or special-k flake on the surface tension of water in a glass bowl.</a:t>
            </a:r>
          </a:p>
          <a:p>
            <a:pPr marL="285750" indent="-285750">
              <a:buFont typeface="Arial" panose="020B0604020202020204" pitchFamily="34" charset="0"/>
              <a:buChar char="•"/>
            </a:pPr>
            <a:endParaRPr lang="en-GB" dirty="0">
              <a:solidFill>
                <a:schemeClr val="tx1"/>
              </a:solidFill>
            </a:endParaRPr>
          </a:p>
          <a:p>
            <a:pPr marL="285750" indent="-285750">
              <a:buFont typeface="Arial" panose="020B0604020202020204" pitchFamily="34" charset="0"/>
              <a:buChar char="•"/>
            </a:pPr>
            <a:r>
              <a:rPr lang="en-GB" dirty="0">
                <a:solidFill>
                  <a:schemeClr val="tx1"/>
                </a:solidFill>
              </a:rPr>
              <a:t>Ensure it is floating in the middle then  use a Neo-magnet to explore the materials inside the cornflake, what happens?</a:t>
            </a:r>
          </a:p>
          <a:p>
            <a:pPr marL="285750" indent="-285750">
              <a:buFont typeface="Arial" panose="020B0604020202020204" pitchFamily="34" charset="0"/>
              <a:buChar char="•"/>
            </a:pPr>
            <a:endParaRPr lang="en-GB" dirty="0">
              <a:solidFill>
                <a:schemeClr val="tx1"/>
              </a:solidFill>
            </a:endParaRPr>
          </a:p>
          <a:p>
            <a:pPr marL="285750" indent="-285750">
              <a:buFont typeface="Arial" panose="020B0604020202020204" pitchFamily="34" charset="0"/>
              <a:buChar char="•"/>
            </a:pPr>
            <a:r>
              <a:rPr lang="en-GB" dirty="0">
                <a:solidFill>
                  <a:schemeClr val="tx1"/>
                </a:solidFill>
              </a:rPr>
              <a:t>Try it again with a normal magnet?</a:t>
            </a:r>
          </a:p>
        </p:txBody>
      </p:sp>
    </p:spTree>
    <p:extLst>
      <p:ext uri="{BB962C8B-B14F-4D97-AF65-F5344CB8AC3E}">
        <p14:creationId xmlns:p14="http://schemas.microsoft.com/office/powerpoint/2010/main" val="2679499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Extension</a:t>
            </a:r>
          </a:p>
        </p:txBody>
      </p:sp>
      <p:pic>
        <p:nvPicPr>
          <p:cNvPr id="3074" name="Picture 2" descr="Image result for periodic table spd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521" y="885626"/>
            <a:ext cx="8727354" cy="54967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433099" y="76834"/>
            <a:ext cx="5901151" cy="1323439"/>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dirty="0"/>
              <a:t>This table shows the “sub shells” for A-Level</a:t>
            </a:r>
          </a:p>
          <a:p>
            <a:endParaRPr lang="en-GB" sz="2000" dirty="0"/>
          </a:p>
          <a:p>
            <a:r>
              <a:rPr lang="en-GB" sz="2000" dirty="0"/>
              <a:t>At GCSE you just do 2, 8,8, but they split down even further than this!</a:t>
            </a:r>
          </a:p>
        </p:txBody>
      </p:sp>
    </p:spTree>
    <p:extLst>
      <p:ext uri="{BB962C8B-B14F-4D97-AF65-F5344CB8AC3E}">
        <p14:creationId xmlns:p14="http://schemas.microsoft.com/office/powerpoint/2010/main" val="2318557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A-Level sub - energy levels - Extension</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587240" y="193431"/>
            <a:ext cx="4262438" cy="2171701"/>
          </a:xfrm>
          <a:prstGeom prst="rect">
            <a:avLst/>
          </a:prstGeom>
        </p:spPr>
      </p:pic>
      <p:pic>
        <p:nvPicPr>
          <p:cNvPr id="4" name="Picture 2" descr="Image result for periodic table spd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77820" y="680649"/>
            <a:ext cx="4211955" cy="549670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flipH="1">
            <a:off x="2337759" y="1279281"/>
            <a:ext cx="5171405" cy="1972877"/>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pic>
        <p:nvPicPr>
          <p:cNvPr id="3074" name="Picture 2" descr="Image result for spdf sublevel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2445" y="2558562"/>
            <a:ext cx="4067233" cy="260364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electronic configuration spd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6394" y="5421711"/>
            <a:ext cx="3354718" cy="1006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737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Information about Magnetic Field – to read!</a:t>
            </a:r>
          </a:p>
        </p:txBody>
      </p:sp>
      <p:sp>
        <p:nvSpPr>
          <p:cNvPr id="3" name="Rectangle 2"/>
          <p:cNvSpPr/>
          <p:nvPr/>
        </p:nvSpPr>
        <p:spPr>
          <a:xfrm>
            <a:off x="123824" y="456843"/>
            <a:ext cx="4735559" cy="624786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dirty="0">
                <a:solidFill>
                  <a:srgbClr val="000000"/>
                </a:solidFill>
              </a:rPr>
              <a:t>Earth's magnetic field shields us from deadly </a:t>
            </a:r>
            <a:r>
              <a:rPr lang="en-GB" sz="2000" b="1" dirty="0">
                <a:solidFill>
                  <a:srgbClr val="7030A0"/>
                </a:solidFill>
              </a:rPr>
              <a:t>cosmic radiation</a:t>
            </a:r>
            <a:r>
              <a:rPr lang="en-GB" sz="2000" dirty="0">
                <a:solidFill>
                  <a:srgbClr val="000000"/>
                </a:solidFill>
              </a:rPr>
              <a:t>, and without it, life as we know it could not exist here. </a:t>
            </a:r>
          </a:p>
          <a:p>
            <a:endParaRPr lang="en-GB" sz="2000" dirty="0">
              <a:solidFill>
                <a:srgbClr val="000000"/>
              </a:solidFill>
            </a:endParaRPr>
          </a:p>
          <a:p>
            <a:r>
              <a:rPr lang="en-GB" sz="2000" dirty="0">
                <a:solidFill>
                  <a:srgbClr val="000000"/>
                </a:solidFill>
              </a:rPr>
              <a:t>The </a:t>
            </a:r>
            <a:r>
              <a:rPr lang="en-GB" sz="2000" b="1" dirty="0">
                <a:solidFill>
                  <a:srgbClr val="7030A0"/>
                </a:solidFill>
              </a:rPr>
              <a:t>motion of liquid iron </a:t>
            </a:r>
            <a:r>
              <a:rPr lang="en-GB" sz="2000" dirty="0">
                <a:solidFill>
                  <a:srgbClr val="000000"/>
                </a:solidFill>
              </a:rPr>
              <a:t>in the planet's outer core, a phenomenon called a "</a:t>
            </a:r>
            <a:r>
              <a:rPr lang="en-GB" sz="2000" b="1" dirty="0" err="1">
                <a:solidFill>
                  <a:srgbClr val="7030A0"/>
                </a:solidFill>
              </a:rPr>
              <a:t>geodynamo</a:t>
            </a:r>
            <a:r>
              <a:rPr lang="en-GB" sz="2000" dirty="0">
                <a:solidFill>
                  <a:srgbClr val="000000"/>
                </a:solidFill>
              </a:rPr>
              <a:t>" generates the field with an electrical current.</a:t>
            </a:r>
          </a:p>
          <a:p>
            <a:endParaRPr lang="en-GB" sz="2000" dirty="0">
              <a:solidFill>
                <a:srgbClr val="000000"/>
              </a:solidFill>
            </a:endParaRPr>
          </a:p>
          <a:p>
            <a:r>
              <a:rPr lang="en-GB" sz="2000" dirty="0">
                <a:solidFill>
                  <a:srgbClr val="000000"/>
                </a:solidFill>
              </a:rPr>
              <a:t>Our planet </a:t>
            </a:r>
            <a:r>
              <a:rPr lang="en-GB" sz="2000" b="1" dirty="0">
                <a:solidFill>
                  <a:srgbClr val="7030A0"/>
                </a:solidFill>
              </a:rPr>
              <a:t>accreted</a:t>
            </a:r>
            <a:r>
              <a:rPr lang="en-GB" sz="2000" dirty="0">
                <a:solidFill>
                  <a:srgbClr val="7030A0"/>
                </a:solidFill>
              </a:rPr>
              <a:t> </a:t>
            </a:r>
            <a:r>
              <a:rPr lang="en-GB" sz="2000" dirty="0">
                <a:solidFill>
                  <a:srgbClr val="000000"/>
                </a:solidFill>
              </a:rPr>
              <a:t>from rocky material that surrounded our Sun in its youth, and over time the most-dense stuff, </a:t>
            </a:r>
            <a:r>
              <a:rPr lang="en-GB" sz="2000" b="1" dirty="0">
                <a:solidFill>
                  <a:srgbClr val="7030A0"/>
                </a:solidFill>
              </a:rPr>
              <a:t>iron</a:t>
            </a:r>
            <a:r>
              <a:rPr lang="en-GB" sz="2000" dirty="0">
                <a:solidFill>
                  <a:srgbClr val="000000"/>
                </a:solidFill>
              </a:rPr>
              <a:t>, sank inward, creating the layers that we know exist today - </a:t>
            </a:r>
            <a:r>
              <a:rPr lang="en-GB" sz="2000" b="1" dirty="0">
                <a:solidFill>
                  <a:srgbClr val="7030A0"/>
                </a:solidFill>
              </a:rPr>
              <a:t>core</a:t>
            </a:r>
            <a:r>
              <a:rPr lang="en-GB" sz="2000" dirty="0">
                <a:solidFill>
                  <a:srgbClr val="000000"/>
                </a:solidFill>
              </a:rPr>
              <a:t>, mantle, and crust. </a:t>
            </a:r>
          </a:p>
          <a:p>
            <a:endParaRPr lang="en-GB" sz="2000" dirty="0">
              <a:solidFill>
                <a:srgbClr val="000000"/>
              </a:solidFill>
            </a:endParaRPr>
          </a:p>
          <a:p>
            <a:r>
              <a:rPr lang="en-GB" sz="2000" dirty="0">
                <a:solidFill>
                  <a:srgbClr val="000000"/>
                </a:solidFill>
              </a:rPr>
              <a:t>Currently, the inner core is </a:t>
            </a:r>
            <a:r>
              <a:rPr lang="en-GB" sz="2000" b="1" dirty="0">
                <a:solidFill>
                  <a:srgbClr val="7030A0"/>
                </a:solidFill>
              </a:rPr>
              <a:t>solid iron</a:t>
            </a:r>
            <a:r>
              <a:rPr lang="en-GB" sz="2000" dirty="0">
                <a:solidFill>
                  <a:srgbClr val="000000"/>
                </a:solidFill>
              </a:rPr>
              <a:t>, with some other materials that were dragged along down during this layering process. The </a:t>
            </a:r>
            <a:r>
              <a:rPr lang="en-GB" sz="2000" b="1" dirty="0">
                <a:solidFill>
                  <a:srgbClr val="7030A0"/>
                </a:solidFill>
              </a:rPr>
              <a:t>outer core </a:t>
            </a:r>
            <a:r>
              <a:rPr lang="en-GB" sz="2000" dirty="0">
                <a:solidFill>
                  <a:srgbClr val="000000"/>
                </a:solidFill>
              </a:rPr>
              <a:t>is a liquid iron </a:t>
            </a:r>
            <a:r>
              <a:rPr lang="en-GB" sz="2000" b="1" dirty="0">
                <a:solidFill>
                  <a:srgbClr val="7030A0"/>
                </a:solidFill>
              </a:rPr>
              <a:t>alloy</a:t>
            </a:r>
            <a:r>
              <a:rPr lang="en-GB" sz="2000" dirty="0">
                <a:solidFill>
                  <a:srgbClr val="000000"/>
                </a:solidFill>
              </a:rPr>
              <a:t>, and its motion gives rise to the magnetic field.</a:t>
            </a:r>
            <a:endParaRPr lang="en-GB" sz="2000" dirty="0"/>
          </a:p>
        </p:txBody>
      </p:sp>
      <p:pic>
        <p:nvPicPr>
          <p:cNvPr id="4" name="Picture 2" descr="Image result"/>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985060" y="114300"/>
            <a:ext cx="4025590" cy="579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429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The Earth’s Field</a:t>
            </a:r>
          </a:p>
        </p:txBody>
      </p:sp>
      <p:pic>
        <p:nvPicPr>
          <p:cNvPr id="87042" name="Picture 2" descr="http://hyperphysics.phy-astr.gsu.edu/hbase/magnetic/imgmag/mearth.gif"/>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2075" y="-38068250"/>
            <a:ext cx="2286000" cy="1962150"/>
          </a:xfrm>
          <a:prstGeom prst="rect">
            <a:avLst/>
          </a:prstGeom>
          <a:noFill/>
        </p:spPr>
      </p:pic>
      <p:pic>
        <p:nvPicPr>
          <p:cNvPr id="87043" name="Picture 3" descr="http://hyperphysics.phy-astr.gsu.edu/hbase/magnetic/imgmag/mearthbar.gi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5463" y="35325050"/>
            <a:ext cx="3895725" cy="2019300"/>
          </a:xfrm>
          <a:prstGeom prst="rect">
            <a:avLst/>
          </a:prstGeom>
          <a:noFill/>
        </p:spPr>
      </p:pic>
      <p:pic>
        <p:nvPicPr>
          <p:cNvPr id="87047" name="Picture 7" descr="http://hyperphysics.phy-astr.gsu.edu/hbase/magnetic/imgmag/mearthbar.gif"/>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467294" y="180976"/>
            <a:ext cx="4676706" cy="2424113"/>
          </a:xfrm>
          <a:prstGeom prst="rect">
            <a:avLst/>
          </a:prstGeom>
          <a:noFill/>
        </p:spPr>
      </p:pic>
      <p:sp>
        <p:nvSpPr>
          <p:cNvPr id="13" name="Rectangle 1"/>
          <p:cNvSpPr>
            <a:spLocks noChangeArrowheads="1"/>
          </p:cNvSpPr>
          <p:nvPr/>
        </p:nvSpPr>
        <p:spPr bwMode="auto">
          <a:xfrm>
            <a:off x="127685" y="542926"/>
            <a:ext cx="4589170" cy="5940088"/>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spAutoFit/>
          </a:bodyPr>
          <a:lstStyle/>
          <a:p>
            <a:pPr lvl="0" eaLnBrk="0" fontAlgn="base" hangingPunct="0">
              <a:spcBef>
                <a:spcPct val="0"/>
              </a:spcBef>
              <a:spcAft>
                <a:spcPct val="0"/>
              </a:spcAft>
            </a:pPr>
            <a:r>
              <a:rPr lang="en-GB" sz="2000" dirty="0">
                <a:cs typeface="Arial" charset="0"/>
              </a:rPr>
              <a:t>Rock specimens of different age in similar locations have different directions of permanent magnetisation due to a current and field reversal. Evidence for 171 magnetic field reversals during the past 71 million years has been reported. </a:t>
            </a:r>
          </a:p>
          <a:p>
            <a:pPr lvl="0" eaLnBrk="0" fontAlgn="base" hangingPunct="0">
              <a:spcBef>
                <a:spcPct val="0"/>
              </a:spcBef>
              <a:spcAft>
                <a:spcPct val="0"/>
              </a:spcAft>
            </a:pPr>
            <a:endParaRPr lang="en-GB" sz="2000" dirty="0">
              <a:cs typeface="Arial" charset="0"/>
            </a:endParaRPr>
          </a:p>
          <a:p>
            <a:pPr lvl="0" eaLnBrk="0" fontAlgn="base" hangingPunct="0">
              <a:spcBef>
                <a:spcPct val="0"/>
              </a:spcBef>
              <a:spcAft>
                <a:spcPct val="0"/>
              </a:spcAft>
            </a:pPr>
            <a:r>
              <a:rPr lang="en-GB" sz="2000" dirty="0">
                <a:cs typeface="Arial" charset="0"/>
              </a:rPr>
              <a:t>Although the details of the dynamo effect are not known in detail, the rotation of the Earth plays a part in generating the currents which are presumed to be the source of the magnetic field. </a:t>
            </a:r>
          </a:p>
          <a:p>
            <a:pPr lvl="0" eaLnBrk="0" fontAlgn="base" hangingPunct="0">
              <a:spcBef>
                <a:spcPct val="0"/>
              </a:spcBef>
              <a:spcAft>
                <a:spcPct val="0"/>
              </a:spcAft>
            </a:pPr>
            <a:endParaRPr lang="en-GB" sz="2000" dirty="0">
              <a:cs typeface="Arial" charset="0"/>
            </a:endParaRPr>
          </a:p>
          <a:p>
            <a:pPr lvl="0" eaLnBrk="0" fontAlgn="base" hangingPunct="0">
              <a:spcBef>
                <a:spcPct val="0"/>
              </a:spcBef>
              <a:spcAft>
                <a:spcPct val="0"/>
              </a:spcAft>
            </a:pPr>
            <a:r>
              <a:rPr lang="en-GB" sz="2000" dirty="0">
                <a:cs typeface="Arial" charset="0"/>
              </a:rPr>
              <a:t>Mariner 2 found that Venus </a:t>
            </a:r>
            <a:r>
              <a:rPr lang="en-GB" sz="2000" b="1" dirty="0">
                <a:solidFill>
                  <a:srgbClr val="7030A0"/>
                </a:solidFill>
                <a:cs typeface="Arial" charset="0"/>
              </a:rPr>
              <a:t>does not </a:t>
            </a:r>
            <a:r>
              <a:rPr lang="en-GB" sz="2000" dirty="0">
                <a:cs typeface="Arial" charset="0"/>
              </a:rPr>
              <a:t>have such a magnetic field although its core iron content must be similar to that of the Earth. Venus's rotation period of 243 Earth days is just </a:t>
            </a:r>
            <a:r>
              <a:rPr lang="en-GB" sz="2000" b="1" dirty="0">
                <a:solidFill>
                  <a:srgbClr val="7030A0"/>
                </a:solidFill>
                <a:cs typeface="Arial" charset="0"/>
              </a:rPr>
              <a:t>too slow </a:t>
            </a:r>
            <a:r>
              <a:rPr lang="en-GB" sz="2000" dirty="0">
                <a:cs typeface="Arial" charset="0"/>
              </a:rPr>
              <a:t>to produce the dynamo effect.</a:t>
            </a:r>
          </a:p>
        </p:txBody>
      </p:sp>
      <p:pic>
        <p:nvPicPr>
          <p:cNvPr id="10" name="Picture 2" descr="Image result">
            <a:extLst>
              <a:ext uri="{FF2B5EF4-FFF2-40B4-BE49-F238E27FC236}">
                <a16:creationId xmlns:a16="http://schemas.microsoft.com/office/drawing/2014/main" id="{DC8B7497-DA34-4392-AF46-915F31442E4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632759" y="2605089"/>
            <a:ext cx="2595336" cy="3733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7655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nd-rc.org/Physics30/3Electromagnetism/Electromagpics/Applications/magnetism%20-%20mag%20lev4.jpg">
            <a:extLst>
              <a:ext uri="{FF2B5EF4-FFF2-40B4-BE49-F238E27FC236}">
                <a16:creationId xmlns:a16="http://schemas.microsoft.com/office/drawing/2014/main" id="{EDF4E026-2A26-46E1-B970-3D500B6A4B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0870" y="2578491"/>
            <a:ext cx="1766775" cy="9209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2EA88CE-B412-47AE-B687-296CA7992B5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073" t="63701" r="40560" b="8059"/>
          <a:stretch/>
        </p:blipFill>
        <p:spPr>
          <a:xfrm>
            <a:off x="809589" y="3673101"/>
            <a:ext cx="1619251" cy="1051922"/>
          </a:xfrm>
          <a:prstGeom prst="rect">
            <a:avLst/>
          </a:prstGeom>
        </p:spPr>
      </p:pic>
      <p:sp>
        <p:nvSpPr>
          <p:cNvPr id="3" name="Title 2">
            <a:extLst>
              <a:ext uri="{FF2B5EF4-FFF2-40B4-BE49-F238E27FC236}">
                <a16:creationId xmlns:a16="http://schemas.microsoft.com/office/drawing/2014/main" id="{DF4D92A8-CB1F-49DB-A1C3-9E83BE323821}"/>
              </a:ext>
            </a:extLst>
          </p:cNvPr>
          <p:cNvSpPr>
            <a:spLocks noGrp="1"/>
          </p:cNvSpPr>
          <p:nvPr>
            <p:ph type="title"/>
          </p:nvPr>
        </p:nvSpPr>
        <p:spPr/>
        <p:txBody>
          <a:bodyPr/>
          <a:lstStyle/>
          <a:p>
            <a:r>
              <a:rPr lang="en-GB" sz="1400" dirty="0"/>
              <a:t>Lesson 1: Magnetic Fields - Questions</a:t>
            </a:r>
          </a:p>
        </p:txBody>
      </p:sp>
      <p:pic>
        <p:nvPicPr>
          <p:cNvPr id="6" name="Picture 5">
            <a:extLst>
              <a:ext uri="{FF2B5EF4-FFF2-40B4-BE49-F238E27FC236}">
                <a16:creationId xmlns:a16="http://schemas.microsoft.com/office/drawing/2014/main" id="{4FEDA4AA-4C96-4C31-8FF7-C4309035020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4034" t="53004" r="10684" b="25151"/>
          <a:stretch/>
        </p:blipFill>
        <p:spPr>
          <a:xfrm>
            <a:off x="7863815" y="2064843"/>
            <a:ext cx="1125404" cy="2188287"/>
          </a:xfrm>
          <a:prstGeom prst="rect">
            <a:avLst/>
          </a:prstGeom>
        </p:spPr>
      </p:pic>
      <p:sp>
        <p:nvSpPr>
          <p:cNvPr id="8" name="Rectangle 7">
            <a:extLst>
              <a:ext uri="{FF2B5EF4-FFF2-40B4-BE49-F238E27FC236}">
                <a16:creationId xmlns:a16="http://schemas.microsoft.com/office/drawing/2014/main" id="{D75F200C-0774-4844-BD4E-85F39A86A579}"/>
              </a:ext>
            </a:extLst>
          </p:cNvPr>
          <p:cNvSpPr/>
          <p:nvPr/>
        </p:nvSpPr>
        <p:spPr>
          <a:xfrm>
            <a:off x="78570" y="386862"/>
            <a:ext cx="3083730" cy="330859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100" dirty="0">
                <a:solidFill>
                  <a:srgbClr val="000000"/>
                </a:solidFill>
              </a:rPr>
              <a:t>A maglev (magnetic levitation) train has no wheels. It uses the fact that like poles repel so that it hovers above its track. The maglev train in Shanghai can carry passengers 30 km to the airport in 7 minutes and 20 seconds . </a:t>
            </a:r>
          </a:p>
          <a:p>
            <a:endParaRPr lang="en-GB" sz="1100" dirty="0">
              <a:solidFill>
                <a:srgbClr val="000000"/>
              </a:solidFill>
            </a:endParaRPr>
          </a:p>
          <a:p>
            <a:r>
              <a:rPr lang="en-GB" sz="1100" dirty="0">
                <a:solidFill>
                  <a:srgbClr val="000000"/>
                </a:solidFill>
              </a:rPr>
              <a:t>The poles of a magnet The poles of a magnet are the places where the magnetic forces are strongest. When a bar magnet is suspended by a thread, it will settle with one end pointing north. This end is called the north-seeking pole, or north pole. When the ends of two bar magnets are brought near each other, two north poles or two south poles repel each other but a south pole and a north pole attract each other. These are examples of non-contact forces. Magnetic field lines always start at a north pole and finish at a south pole. The lines show the direction of the magnetic field </a:t>
            </a:r>
          </a:p>
        </p:txBody>
      </p:sp>
      <p:pic>
        <p:nvPicPr>
          <p:cNvPr id="9" name="Picture 8">
            <a:extLst>
              <a:ext uri="{FF2B5EF4-FFF2-40B4-BE49-F238E27FC236}">
                <a16:creationId xmlns:a16="http://schemas.microsoft.com/office/drawing/2014/main" id="{D998E55F-F76D-4A63-8BE4-8E9A25356EF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9186" t="27371" r="3058" b="57557"/>
          <a:stretch/>
        </p:blipFill>
        <p:spPr>
          <a:xfrm>
            <a:off x="3314631" y="3582995"/>
            <a:ext cx="1619251" cy="1059233"/>
          </a:xfrm>
          <a:prstGeom prst="rect">
            <a:avLst/>
          </a:prstGeom>
        </p:spPr>
      </p:pic>
      <p:pic>
        <p:nvPicPr>
          <p:cNvPr id="10" name="Picture 9">
            <a:extLst>
              <a:ext uri="{FF2B5EF4-FFF2-40B4-BE49-F238E27FC236}">
                <a16:creationId xmlns:a16="http://schemas.microsoft.com/office/drawing/2014/main" id="{44A03DE8-B62E-4CEC-83C6-D3DE1FAE543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661" t="10719" b="69621"/>
          <a:stretch/>
        </p:blipFill>
        <p:spPr>
          <a:xfrm>
            <a:off x="5238438" y="2278863"/>
            <a:ext cx="2589147" cy="1760246"/>
          </a:xfrm>
          <a:prstGeom prst="rect">
            <a:avLst/>
          </a:prstGeom>
        </p:spPr>
      </p:pic>
      <p:sp>
        <p:nvSpPr>
          <p:cNvPr id="12" name="Rectangle 11">
            <a:extLst>
              <a:ext uri="{FF2B5EF4-FFF2-40B4-BE49-F238E27FC236}">
                <a16:creationId xmlns:a16="http://schemas.microsoft.com/office/drawing/2014/main" id="{B0BEA21C-EE88-4F99-B687-5442FF40F6F3}"/>
              </a:ext>
            </a:extLst>
          </p:cNvPr>
          <p:cNvSpPr/>
          <p:nvPr/>
        </p:nvSpPr>
        <p:spPr>
          <a:xfrm>
            <a:off x="5275846" y="4348518"/>
            <a:ext cx="3868153" cy="2462213"/>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100" b="1" dirty="0">
                <a:solidFill>
                  <a:srgbClr val="000000"/>
                </a:solidFill>
              </a:rPr>
              <a:t>Questions…</a:t>
            </a:r>
          </a:p>
          <a:p>
            <a:pPr marL="228600" indent="-228600">
              <a:buFont typeface="+mj-lt"/>
              <a:buAutoNum type="arabicPeriod"/>
            </a:pPr>
            <a:r>
              <a:rPr lang="en-GB" sz="1100" b="1" dirty="0">
                <a:solidFill>
                  <a:srgbClr val="7030A0"/>
                </a:solidFill>
              </a:rPr>
              <a:t>What happens </a:t>
            </a:r>
            <a:r>
              <a:rPr lang="en-GB" sz="1100" dirty="0">
                <a:solidFill>
                  <a:srgbClr val="000000"/>
                </a:solidFill>
              </a:rPr>
              <a:t>when the south poles of two magnets are brought together? </a:t>
            </a:r>
          </a:p>
          <a:p>
            <a:pPr marL="228600" indent="-228600">
              <a:buFont typeface="+mj-lt"/>
              <a:buAutoNum type="arabicPeriod"/>
            </a:pPr>
            <a:r>
              <a:rPr lang="en-GB" sz="1100" b="1" dirty="0">
                <a:solidFill>
                  <a:srgbClr val="7030A0"/>
                </a:solidFill>
              </a:rPr>
              <a:t>Explain</a:t>
            </a:r>
            <a:r>
              <a:rPr lang="en-GB" sz="1100" dirty="0">
                <a:solidFill>
                  <a:srgbClr val="000000"/>
                </a:solidFill>
              </a:rPr>
              <a:t> why you need to put the plotting compass in several different places near the north pole of the magnet when using it to plot the magnetic field. </a:t>
            </a:r>
          </a:p>
          <a:p>
            <a:pPr marL="228600" indent="-228600">
              <a:buFont typeface="+mj-lt"/>
              <a:buAutoNum type="arabicPeriod"/>
            </a:pPr>
            <a:r>
              <a:rPr lang="en-GB" sz="1100" b="1" dirty="0">
                <a:solidFill>
                  <a:srgbClr val="7030A0"/>
                </a:solidFill>
              </a:rPr>
              <a:t>Explain</a:t>
            </a:r>
            <a:r>
              <a:rPr lang="en-GB" sz="1100" dirty="0">
                <a:solidFill>
                  <a:srgbClr val="000000"/>
                </a:solidFill>
              </a:rPr>
              <a:t> why the pins and tacks behave as described.</a:t>
            </a:r>
          </a:p>
          <a:p>
            <a:pPr marL="228600" indent="-228600">
              <a:buFont typeface="+mj-lt"/>
              <a:buAutoNum type="arabicPeriod"/>
            </a:pPr>
            <a:r>
              <a:rPr lang="en-GB" sz="1100" b="1" dirty="0">
                <a:solidFill>
                  <a:srgbClr val="7030A0"/>
                </a:solidFill>
              </a:rPr>
              <a:t>Explain</a:t>
            </a:r>
            <a:r>
              <a:rPr lang="en-GB" sz="1100" dirty="0">
                <a:solidFill>
                  <a:srgbClr val="000000"/>
                </a:solidFill>
              </a:rPr>
              <a:t> what forces of attraction and repulsion can take place between the pins and tacks once they have been removed from the magnet</a:t>
            </a:r>
          </a:p>
          <a:p>
            <a:pPr marL="228600" indent="-228600">
              <a:buFont typeface="+mj-lt"/>
              <a:buAutoNum type="arabicPeriod"/>
            </a:pPr>
            <a:r>
              <a:rPr lang="en-GB" sz="1100" b="1" dirty="0">
                <a:solidFill>
                  <a:srgbClr val="7030A0"/>
                </a:solidFill>
              </a:rPr>
              <a:t>Suggest</a:t>
            </a:r>
            <a:r>
              <a:rPr lang="en-GB" sz="1100" dirty="0">
                <a:solidFill>
                  <a:srgbClr val="000000"/>
                </a:solidFill>
              </a:rPr>
              <a:t> how you know whether an object is a magnet when you bring another magnet close to it. </a:t>
            </a:r>
          </a:p>
          <a:p>
            <a:pPr marL="228600" indent="-228600">
              <a:buFont typeface="+mj-lt"/>
              <a:buAutoNum type="arabicPeriod"/>
            </a:pPr>
            <a:r>
              <a:rPr lang="en-GB" sz="1100" b="1" dirty="0">
                <a:solidFill>
                  <a:srgbClr val="7030A0"/>
                </a:solidFill>
              </a:rPr>
              <a:t>Suggest</a:t>
            </a:r>
            <a:r>
              <a:rPr lang="en-GB" sz="1100" dirty="0">
                <a:solidFill>
                  <a:srgbClr val="000000"/>
                </a:solidFill>
              </a:rPr>
              <a:t> how the behaviour of a magnetic compass is related to evidence that the core of the Earth must be magnetic. </a:t>
            </a:r>
          </a:p>
        </p:txBody>
      </p:sp>
      <p:sp>
        <p:nvSpPr>
          <p:cNvPr id="13" name="Rectangle 12">
            <a:extLst>
              <a:ext uri="{FF2B5EF4-FFF2-40B4-BE49-F238E27FC236}">
                <a16:creationId xmlns:a16="http://schemas.microsoft.com/office/drawing/2014/main" id="{A51C236A-1308-4E06-87DC-569104496D07}"/>
              </a:ext>
            </a:extLst>
          </p:cNvPr>
          <p:cNvSpPr/>
          <p:nvPr/>
        </p:nvSpPr>
        <p:spPr>
          <a:xfrm>
            <a:off x="3421380" y="67359"/>
            <a:ext cx="5494019" cy="2123658"/>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100" dirty="0">
                <a:solidFill>
                  <a:srgbClr val="000000"/>
                </a:solidFill>
              </a:rPr>
              <a:t>Induced magnetism and magnetic materials Iron, some steels, nickel and cobalt are magnetic materials. They can all be magnetised. Iron only makes a temporary magnet. It loses its magnetism as soon as the magnetising force is removed. A permanent magnet produces its own magnetic field. An Induced magnet is a material that becomes a magnet when it is placed in a magnetic field. When removed from the magnetic field it loses most or all of its magnetism quickly. Iron is an example of this type of magnetic material. Permanent magnets are made from nickel, cobalt and some types of steel. The force between a magnet and a magnetic material is always attractive. Steel pins or iron tacks are attracted to a magnet. Each pin or tack becomes a small magnet because of induced magnetism. If you carefully separate the magnet from the steel pins and tacks, the steel pins remain magnetised but the iron tacks lose their magnetism and are no longer attracted to each other. You can test whether a material is a magnet by bringing another magnet close to it. </a:t>
            </a:r>
          </a:p>
        </p:txBody>
      </p:sp>
      <p:sp>
        <p:nvSpPr>
          <p:cNvPr id="14" name="Rectangle 13">
            <a:extLst>
              <a:ext uri="{FF2B5EF4-FFF2-40B4-BE49-F238E27FC236}">
                <a16:creationId xmlns:a16="http://schemas.microsoft.com/office/drawing/2014/main" id="{F01CD3A0-54CB-48CC-8C40-EB2E7AA9B0B4}"/>
              </a:ext>
            </a:extLst>
          </p:cNvPr>
          <p:cNvSpPr/>
          <p:nvPr/>
        </p:nvSpPr>
        <p:spPr>
          <a:xfrm>
            <a:off x="78570" y="4807817"/>
            <a:ext cx="5121214" cy="1954381"/>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100" dirty="0">
                <a:solidFill>
                  <a:srgbClr val="000000"/>
                </a:solidFill>
              </a:rPr>
              <a:t>A magnetic field is the region around a magnet where a force acts on another magnet or on a magnetic material. The direction of a magnetic field is the direction of the force on a north pole placed at a point in the field. You can use a plotting compass to reveal the magnetic field of a magnet. Put the magnet on a piece of paper and draw round it. Place the plotting compass near the north pole of the magnet. Draw a dot by the head of the arrow on the compass. Move the compass so that the tail of the pointer is by the dot you have just drawn. Draw another dot by the head of the arrow. Repeat moving the compass and drawing a dot by the head of the arrow until you have gone all the way round to the south pole. Draw a smooth curve to join all your points. Repeat for slightly different starting points near to the north pole of the magnet.  The needle of a plotting compass shows the magnetic field around a bar magnet. </a:t>
            </a:r>
          </a:p>
        </p:txBody>
      </p:sp>
    </p:spTree>
    <p:extLst>
      <p:ext uri="{BB962C8B-B14F-4D97-AF65-F5344CB8AC3E}">
        <p14:creationId xmlns:p14="http://schemas.microsoft.com/office/powerpoint/2010/main" val="3334051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4D92A8-CB1F-49DB-A1C3-9E83BE323821}"/>
              </a:ext>
            </a:extLst>
          </p:cNvPr>
          <p:cNvSpPr>
            <a:spLocks noGrp="1"/>
          </p:cNvSpPr>
          <p:nvPr>
            <p:ph type="title"/>
          </p:nvPr>
        </p:nvSpPr>
        <p:spPr>
          <a:xfrm>
            <a:off x="0" y="1"/>
            <a:ext cx="3289300" cy="386861"/>
          </a:xfrm>
        </p:spPr>
        <p:txBody>
          <a:bodyPr/>
          <a:lstStyle/>
          <a:p>
            <a:r>
              <a:rPr lang="en-GB" sz="1400" dirty="0"/>
              <a:t>Lesson 1: Magnetic Fields - Answers</a:t>
            </a:r>
          </a:p>
        </p:txBody>
      </p:sp>
      <p:pic>
        <p:nvPicPr>
          <p:cNvPr id="8" name="Picture 7">
            <a:extLst>
              <a:ext uri="{FF2B5EF4-FFF2-40B4-BE49-F238E27FC236}">
                <a16:creationId xmlns:a16="http://schemas.microsoft.com/office/drawing/2014/main" id="{4024A2E9-D36C-412E-8809-30EE9B0525F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9843" t="9243" r="1" b="69471"/>
          <a:stretch/>
        </p:blipFill>
        <p:spPr>
          <a:xfrm>
            <a:off x="5089358" y="2130311"/>
            <a:ext cx="2498957" cy="1802002"/>
          </a:xfrm>
          <a:prstGeom prst="rect">
            <a:avLst/>
          </a:prstGeom>
        </p:spPr>
      </p:pic>
      <p:sp>
        <p:nvSpPr>
          <p:cNvPr id="9" name="Rectangle 8">
            <a:extLst>
              <a:ext uri="{FF2B5EF4-FFF2-40B4-BE49-F238E27FC236}">
                <a16:creationId xmlns:a16="http://schemas.microsoft.com/office/drawing/2014/main" id="{4E377319-9748-4629-A601-D536080FC414}"/>
              </a:ext>
            </a:extLst>
          </p:cNvPr>
          <p:cNvSpPr/>
          <p:nvPr/>
        </p:nvSpPr>
        <p:spPr>
          <a:xfrm>
            <a:off x="258328" y="4491490"/>
            <a:ext cx="8514098" cy="1600182"/>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457200" indent="-457200">
              <a:lnSpc>
                <a:spcPct val="107000"/>
              </a:lnSpc>
              <a:spcAft>
                <a:spcPts val="800"/>
              </a:spcAft>
              <a:buAutoNum type="arabicPlain"/>
            </a:pPr>
            <a:r>
              <a:rPr lang="en-GB" sz="2000" dirty="0">
                <a:ea typeface="Calibri" panose="020F0502020204030204" pitchFamily="34" charset="0"/>
                <a:cs typeface="Times New Roman" panose="02020603050405020304" pitchFamily="18" charset="0"/>
              </a:rPr>
              <a:t>They repel each other.</a:t>
            </a:r>
          </a:p>
          <a:p>
            <a:pPr marL="457200" indent="-457200">
              <a:lnSpc>
                <a:spcPct val="107000"/>
              </a:lnSpc>
              <a:spcAft>
                <a:spcPts val="800"/>
              </a:spcAft>
              <a:buAutoNum type="arabicPlain"/>
            </a:pPr>
            <a:endParaRPr lang="en-GB" sz="2000" dirty="0">
              <a:ea typeface="Calibri" panose="020F0502020204030204" pitchFamily="34" charset="0"/>
              <a:cs typeface="Times New Roman" panose="02020603050405020304" pitchFamily="18" charset="0"/>
            </a:endParaRPr>
          </a:p>
          <a:p>
            <a:pPr marL="270510" indent="-270510">
              <a:lnSpc>
                <a:spcPct val="107000"/>
              </a:lnSpc>
              <a:spcAft>
                <a:spcPts val="800"/>
              </a:spcAft>
            </a:pPr>
            <a:r>
              <a:rPr lang="en-GB" sz="2000" b="1" dirty="0">
                <a:ea typeface="Calibri" panose="020F0502020204030204" pitchFamily="34" charset="0"/>
                <a:cs typeface="Times New Roman" panose="02020603050405020304" pitchFamily="18" charset="0"/>
              </a:rPr>
              <a:t>2</a:t>
            </a:r>
            <a:r>
              <a:rPr lang="en-GB" sz="2000" dirty="0">
                <a:ea typeface="Calibri" panose="020F0502020204030204" pitchFamily="34" charset="0"/>
                <a:cs typeface="Times New Roman" panose="02020603050405020304" pitchFamily="18" charset="0"/>
              </a:rPr>
              <a:t>	You need to see which way the compass points at different places so that you can plot the field lines and see the direction and positions of each line.</a:t>
            </a:r>
          </a:p>
        </p:txBody>
      </p:sp>
      <p:pic>
        <p:nvPicPr>
          <p:cNvPr id="7" name="Picture 6">
            <a:extLst>
              <a:ext uri="{FF2B5EF4-FFF2-40B4-BE49-F238E27FC236}">
                <a16:creationId xmlns:a16="http://schemas.microsoft.com/office/drawing/2014/main" id="{94144707-F3F3-4AE7-B077-27DA627396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073" t="63701" r="40560" b="8059"/>
          <a:stretch/>
        </p:blipFill>
        <p:spPr>
          <a:xfrm>
            <a:off x="460673" y="985465"/>
            <a:ext cx="3524584" cy="2289693"/>
          </a:xfrm>
          <a:prstGeom prst="rect">
            <a:avLst/>
          </a:prstGeom>
        </p:spPr>
      </p:pic>
      <p:sp>
        <p:nvSpPr>
          <p:cNvPr id="10" name="Rectangle 9">
            <a:extLst>
              <a:ext uri="{FF2B5EF4-FFF2-40B4-BE49-F238E27FC236}">
                <a16:creationId xmlns:a16="http://schemas.microsoft.com/office/drawing/2014/main" id="{A4602D26-2A53-4C35-A522-D66DFA31789E}"/>
              </a:ext>
            </a:extLst>
          </p:cNvPr>
          <p:cNvSpPr/>
          <p:nvPr/>
        </p:nvSpPr>
        <p:spPr>
          <a:xfrm>
            <a:off x="4174959" y="89339"/>
            <a:ext cx="4851940" cy="156966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600" b="1" dirty="0">
                <a:solidFill>
                  <a:srgbClr val="000000"/>
                </a:solidFill>
              </a:rPr>
              <a:t>Questions…</a:t>
            </a:r>
          </a:p>
          <a:p>
            <a:pPr marL="228600" indent="-228600">
              <a:buFont typeface="+mj-lt"/>
              <a:buAutoNum type="arabicPeriod"/>
            </a:pPr>
            <a:r>
              <a:rPr lang="en-GB" sz="1600" b="1" dirty="0">
                <a:solidFill>
                  <a:srgbClr val="7030A0"/>
                </a:solidFill>
              </a:rPr>
              <a:t>What happens </a:t>
            </a:r>
            <a:r>
              <a:rPr lang="en-GB" sz="1600" dirty="0">
                <a:solidFill>
                  <a:srgbClr val="000000"/>
                </a:solidFill>
              </a:rPr>
              <a:t>when the south poles of two magnets are brought together? </a:t>
            </a:r>
          </a:p>
          <a:p>
            <a:pPr marL="228600" indent="-228600">
              <a:buFont typeface="+mj-lt"/>
              <a:buAutoNum type="arabicPeriod"/>
            </a:pPr>
            <a:r>
              <a:rPr lang="en-GB" sz="1600" b="1" dirty="0">
                <a:solidFill>
                  <a:srgbClr val="7030A0"/>
                </a:solidFill>
              </a:rPr>
              <a:t>Explain</a:t>
            </a:r>
            <a:r>
              <a:rPr lang="en-GB" sz="1600" dirty="0">
                <a:solidFill>
                  <a:srgbClr val="000000"/>
                </a:solidFill>
              </a:rPr>
              <a:t> why you need to put the plotting compass in several different places near the north pole of the magnet when using it to plot the magnetic field. </a:t>
            </a:r>
          </a:p>
        </p:txBody>
      </p:sp>
    </p:spTree>
    <p:extLst>
      <p:ext uri="{BB962C8B-B14F-4D97-AF65-F5344CB8AC3E}">
        <p14:creationId xmlns:p14="http://schemas.microsoft.com/office/powerpoint/2010/main" val="185806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500"/>
                                        <p:tgtEl>
                                          <p:spTgt spid="9">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4D92A8-CB1F-49DB-A1C3-9E83BE323821}"/>
              </a:ext>
            </a:extLst>
          </p:cNvPr>
          <p:cNvSpPr>
            <a:spLocks noGrp="1"/>
          </p:cNvSpPr>
          <p:nvPr>
            <p:ph type="title"/>
          </p:nvPr>
        </p:nvSpPr>
        <p:spPr/>
        <p:txBody>
          <a:bodyPr/>
          <a:lstStyle/>
          <a:p>
            <a:r>
              <a:rPr lang="en-GB" sz="1400" dirty="0"/>
              <a:t>Lesson 1: Magnetic Fields - Answers</a:t>
            </a:r>
          </a:p>
        </p:txBody>
      </p:sp>
      <p:sp>
        <p:nvSpPr>
          <p:cNvPr id="9" name="Rectangle 8">
            <a:extLst>
              <a:ext uri="{FF2B5EF4-FFF2-40B4-BE49-F238E27FC236}">
                <a16:creationId xmlns:a16="http://schemas.microsoft.com/office/drawing/2014/main" id="{4E377319-9748-4629-A601-D536080FC414}"/>
              </a:ext>
            </a:extLst>
          </p:cNvPr>
          <p:cNvSpPr/>
          <p:nvPr/>
        </p:nvSpPr>
        <p:spPr>
          <a:xfrm>
            <a:off x="137661" y="2626496"/>
            <a:ext cx="8868677" cy="394332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270510" indent="-270510">
              <a:lnSpc>
                <a:spcPct val="107000"/>
              </a:lnSpc>
              <a:spcAft>
                <a:spcPts val="800"/>
              </a:spcAft>
            </a:pPr>
            <a:r>
              <a:rPr lang="en-GB" b="1" dirty="0">
                <a:ea typeface="Calibri" panose="020F0502020204030204" pitchFamily="34" charset="0"/>
                <a:cs typeface="Times New Roman" panose="02020603050405020304" pitchFamily="18" charset="0"/>
              </a:rPr>
              <a:t>3</a:t>
            </a:r>
            <a:r>
              <a:rPr lang="en-GB" dirty="0">
                <a:ea typeface="Calibri" panose="020F0502020204030204" pitchFamily="34" charset="0"/>
                <a:cs typeface="Times New Roman" panose="02020603050405020304" pitchFamily="18" charset="0"/>
              </a:rPr>
              <a:t>	When the pins and tacks are inside a </a:t>
            </a:r>
            <a:r>
              <a:rPr lang="en-GB" b="1" dirty="0">
                <a:solidFill>
                  <a:srgbClr val="7030A0"/>
                </a:solidFill>
                <a:ea typeface="Calibri" panose="020F0502020204030204" pitchFamily="34" charset="0"/>
                <a:cs typeface="Times New Roman" panose="02020603050405020304" pitchFamily="18" charset="0"/>
              </a:rPr>
              <a:t>magnetic field </a:t>
            </a:r>
            <a:r>
              <a:rPr lang="en-GB" dirty="0">
                <a:ea typeface="Calibri" panose="020F0502020204030204" pitchFamily="34" charset="0"/>
                <a:cs typeface="Times New Roman" panose="02020603050405020304" pitchFamily="18" charset="0"/>
              </a:rPr>
              <a:t>they </a:t>
            </a:r>
            <a:r>
              <a:rPr lang="en-GB" b="1" dirty="0">
                <a:solidFill>
                  <a:srgbClr val="7030A0"/>
                </a:solidFill>
                <a:ea typeface="Calibri" panose="020F0502020204030204" pitchFamily="34" charset="0"/>
                <a:cs typeface="Times New Roman" panose="02020603050405020304" pitchFamily="18" charset="0"/>
              </a:rPr>
              <a:t>become magnets themselves</a:t>
            </a:r>
            <a:r>
              <a:rPr lang="en-GB" dirty="0">
                <a:ea typeface="Calibri" panose="020F0502020204030204" pitchFamily="34" charset="0"/>
                <a:cs typeface="Times New Roman" panose="02020603050405020304" pitchFamily="18" charset="0"/>
              </a:rPr>
              <a:t>. When they are removed from the magnetic field, the tacks lose their magnetism straight away because they are made of </a:t>
            </a:r>
            <a:r>
              <a:rPr lang="en-GB" b="1" dirty="0">
                <a:solidFill>
                  <a:srgbClr val="7030A0"/>
                </a:solidFill>
                <a:ea typeface="Calibri" panose="020F0502020204030204" pitchFamily="34" charset="0"/>
                <a:cs typeface="Times New Roman" panose="02020603050405020304" pitchFamily="18" charset="0"/>
              </a:rPr>
              <a:t>iron</a:t>
            </a:r>
            <a:r>
              <a:rPr lang="en-GB" dirty="0">
                <a:ea typeface="Calibri" panose="020F0502020204030204" pitchFamily="34" charset="0"/>
                <a:cs typeface="Times New Roman" panose="02020603050405020304" pitchFamily="18" charset="0"/>
              </a:rPr>
              <a:t> but the pins remain </a:t>
            </a:r>
            <a:r>
              <a:rPr lang="en-GB" b="1" dirty="0">
                <a:solidFill>
                  <a:srgbClr val="7030A0"/>
                </a:solidFill>
                <a:ea typeface="Calibri" panose="020F0502020204030204" pitchFamily="34" charset="0"/>
                <a:cs typeface="Times New Roman" panose="02020603050405020304" pitchFamily="18" charset="0"/>
              </a:rPr>
              <a:t>magnetised</a:t>
            </a:r>
            <a:r>
              <a:rPr lang="en-GB" dirty="0">
                <a:ea typeface="Calibri" panose="020F0502020204030204" pitchFamily="34" charset="0"/>
                <a:cs typeface="Times New Roman" panose="02020603050405020304" pitchFamily="18" charset="0"/>
              </a:rPr>
              <a:t> because they are made from </a:t>
            </a:r>
            <a:r>
              <a:rPr lang="en-GB" b="1" dirty="0">
                <a:solidFill>
                  <a:srgbClr val="7030A0"/>
                </a:solidFill>
                <a:ea typeface="Calibri" panose="020F0502020204030204" pitchFamily="34" charset="0"/>
                <a:cs typeface="Times New Roman" panose="02020603050405020304" pitchFamily="18" charset="0"/>
              </a:rPr>
              <a:t>steel</a:t>
            </a:r>
            <a:r>
              <a:rPr lang="en-GB" dirty="0">
                <a:ea typeface="Calibri" panose="020F0502020204030204" pitchFamily="34" charset="0"/>
                <a:cs typeface="Times New Roman" panose="02020603050405020304" pitchFamily="18" charset="0"/>
              </a:rPr>
              <a:t>. (An alloy of carbon, iron and other trace elements)</a:t>
            </a:r>
          </a:p>
          <a:p>
            <a:pPr marL="270510" indent="-270510">
              <a:lnSpc>
                <a:spcPct val="107000"/>
              </a:lnSpc>
              <a:spcAft>
                <a:spcPts val="800"/>
              </a:spcAft>
            </a:pPr>
            <a:r>
              <a:rPr lang="en-GB" b="1" dirty="0">
                <a:ea typeface="Calibri" panose="020F0502020204030204" pitchFamily="34" charset="0"/>
                <a:cs typeface="Times New Roman" panose="02020603050405020304" pitchFamily="18" charset="0"/>
              </a:rPr>
              <a:t>4</a:t>
            </a:r>
            <a:r>
              <a:rPr lang="en-GB" dirty="0">
                <a:ea typeface="Calibri" panose="020F0502020204030204" pitchFamily="34" charset="0"/>
                <a:cs typeface="Times New Roman" panose="02020603050405020304" pitchFamily="18" charset="0"/>
              </a:rPr>
              <a:t>	</a:t>
            </a:r>
            <a:r>
              <a:rPr lang="en-GB" dirty="0">
                <a:solidFill>
                  <a:srgbClr val="000000"/>
                </a:solidFill>
                <a:ea typeface="MS Mincho" panose="02020609040205080304" pitchFamily="49" charset="-128"/>
                <a:cs typeface="Times New Roman" panose="02020603050405020304" pitchFamily="18" charset="0"/>
              </a:rPr>
              <a:t>The iron tacks become </a:t>
            </a:r>
            <a:r>
              <a:rPr lang="en-GB" b="1" dirty="0">
                <a:solidFill>
                  <a:srgbClr val="7030A0"/>
                </a:solidFill>
                <a:ea typeface="MS Mincho" panose="02020609040205080304" pitchFamily="49" charset="-128"/>
                <a:cs typeface="Times New Roman" panose="02020603050405020304" pitchFamily="18" charset="0"/>
              </a:rPr>
              <a:t>magnetised</a:t>
            </a:r>
            <a:r>
              <a:rPr lang="en-GB" dirty="0">
                <a:solidFill>
                  <a:srgbClr val="000000"/>
                </a:solidFill>
                <a:ea typeface="MS Mincho" panose="02020609040205080304" pitchFamily="49" charset="-128"/>
                <a:cs typeface="Times New Roman" panose="02020603050405020304" pitchFamily="18" charset="0"/>
              </a:rPr>
              <a:t> so they are magnetic materials whereas the pins remain </a:t>
            </a:r>
            <a:r>
              <a:rPr lang="en-GB" b="1" dirty="0">
                <a:solidFill>
                  <a:srgbClr val="7030A0"/>
                </a:solidFill>
                <a:ea typeface="MS Mincho" panose="02020609040205080304" pitchFamily="49" charset="-128"/>
                <a:cs typeface="Times New Roman" panose="02020603050405020304" pitchFamily="18" charset="0"/>
              </a:rPr>
              <a:t>permanently magnetised</a:t>
            </a:r>
            <a:r>
              <a:rPr lang="en-GB" dirty="0">
                <a:solidFill>
                  <a:srgbClr val="000000"/>
                </a:solidFill>
                <a:ea typeface="MS Mincho" panose="02020609040205080304" pitchFamily="49" charset="-128"/>
                <a:cs typeface="Times New Roman" panose="02020603050405020304" pitchFamily="18" charset="0"/>
              </a:rPr>
              <a:t>. Therefore, the tacks will have no effect on other tacks; the tacks and pins will </a:t>
            </a:r>
            <a:r>
              <a:rPr lang="en-GB" b="1" dirty="0">
                <a:solidFill>
                  <a:srgbClr val="7030A0"/>
                </a:solidFill>
                <a:ea typeface="MS Mincho" panose="02020609040205080304" pitchFamily="49" charset="-128"/>
                <a:cs typeface="Times New Roman" panose="02020603050405020304" pitchFamily="18" charset="0"/>
              </a:rPr>
              <a:t>always attract </a:t>
            </a:r>
            <a:r>
              <a:rPr lang="en-GB" dirty="0">
                <a:solidFill>
                  <a:srgbClr val="000000"/>
                </a:solidFill>
                <a:ea typeface="MS Mincho" panose="02020609040205080304" pitchFamily="49" charset="-128"/>
                <a:cs typeface="Times New Roman" panose="02020603050405020304" pitchFamily="18" charset="0"/>
              </a:rPr>
              <a:t>each other; the pins will </a:t>
            </a:r>
            <a:r>
              <a:rPr lang="en-GB" b="1" dirty="0">
                <a:solidFill>
                  <a:srgbClr val="7030A0"/>
                </a:solidFill>
                <a:ea typeface="MS Mincho" panose="02020609040205080304" pitchFamily="49" charset="-128"/>
                <a:cs typeface="Times New Roman" panose="02020603050405020304" pitchFamily="18" charset="0"/>
              </a:rPr>
              <a:t>either attract </a:t>
            </a:r>
            <a:r>
              <a:rPr lang="en-GB" dirty="0">
                <a:solidFill>
                  <a:srgbClr val="000000"/>
                </a:solidFill>
                <a:ea typeface="MS Mincho" panose="02020609040205080304" pitchFamily="49" charset="-128"/>
                <a:cs typeface="Times New Roman" panose="02020603050405020304" pitchFamily="18" charset="0"/>
              </a:rPr>
              <a:t>or </a:t>
            </a:r>
            <a:r>
              <a:rPr lang="en-GB" b="1" dirty="0">
                <a:solidFill>
                  <a:srgbClr val="7030A0"/>
                </a:solidFill>
                <a:ea typeface="MS Mincho" panose="02020609040205080304" pitchFamily="49" charset="-128"/>
                <a:cs typeface="Times New Roman" panose="02020603050405020304" pitchFamily="18" charset="0"/>
              </a:rPr>
              <a:t>repel</a:t>
            </a:r>
            <a:r>
              <a:rPr lang="en-GB" dirty="0">
                <a:solidFill>
                  <a:srgbClr val="000000"/>
                </a:solidFill>
                <a:ea typeface="MS Mincho" panose="02020609040205080304" pitchFamily="49" charset="-128"/>
                <a:cs typeface="Times New Roman" panose="02020603050405020304" pitchFamily="18" charset="0"/>
              </a:rPr>
              <a:t> other pins depending on which way round they are.</a:t>
            </a:r>
            <a:endParaRPr lang="en-GB" dirty="0">
              <a:ea typeface="Calibri" panose="020F0502020204030204" pitchFamily="34" charset="0"/>
              <a:cs typeface="Times New Roman" panose="02020603050405020304" pitchFamily="18" charset="0"/>
            </a:endParaRPr>
          </a:p>
          <a:p>
            <a:pPr marL="270510" indent="-270510">
              <a:lnSpc>
                <a:spcPct val="107000"/>
              </a:lnSpc>
              <a:spcAft>
                <a:spcPts val="800"/>
              </a:spcAft>
            </a:pPr>
            <a:r>
              <a:rPr lang="en-GB" b="1" dirty="0">
                <a:ea typeface="Calibri" panose="020F0502020204030204" pitchFamily="34" charset="0"/>
                <a:cs typeface="Times New Roman" panose="02020603050405020304" pitchFamily="18" charset="0"/>
              </a:rPr>
              <a:t>5</a:t>
            </a:r>
            <a:r>
              <a:rPr lang="en-GB" dirty="0">
                <a:ea typeface="Calibri" panose="020F0502020204030204" pitchFamily="34" charset="0"/>
                <a:cs typeface="Times New Roman" panose="02020603050405020304" pitchFamily="18" charset="0"/>
              </a:rPr>
              <a:t>	A magnet will be </a:t>
            </a:r>
            <a:r>
              <a:rPr lang="en-GB" b="1" dirty="0">
                <a:solidFill>
                  <a:srgbClr val="7030A0"/>
                </a:solidFill>
                <a:ea typeface="Calibri" panose="020F0502020204030204" pitchFamily="34" charset="0"/>
                <a:cs typeface="Times New Roman" panose="02020603050405020304" pitchFamily="18" charset="0"/>
              </a:rPr>
              <a:t>repelled</a:t>
            </a:r>
            <a:r>
              <a:rPr lang="en-GB" dirty="0">
                <a:ea typeface="Calibri" panose="020F0502020204030204" pitchFamily="34" charset="0"/>
                <a:cs typeface="Times New Roman" panose="02020603050405020304" pitchFamily="18" charset="0"/>
              </a:rPr>
              <a:t> by the same poles of </a:t>
            </a:r>
            <a:r>
              <a:rPr lang="en-GB" b="1" dirty="0">
                <a:solidFill>
                  <a:srgbClr val="7030A0"/>
                </a:solidFill>
                <a:ea typeface="Calibri" panose="020F0502020204030204" pitchFamily="34" charset="0"/>
                <a:cs typeface="Times New Roman" panose="02020603050405020304" pitchFamily="18" charset="0"/>
              </a:rPr>
              <a:t>another magnet</a:t>
            </a:r>
            <a:r>
              <a:rPr lang="en-GB" dirty="0">
                <a:ea typeface="Calibri" panose="020F0502020204030204" pitchFamily="34" charset="0"/>
                <a:cs typeface="Times New Roman" panose="02020603050405020304" pitchFamily="18" charset="0"/>
              </a:rPr>
              <a:t>. A material like </a:t>
            </a:r>
            <a:r>
              <a:rPr lang="en-GB" b="1" dirty="0">
                <a:solidFill>
                  <a:srgbClr val="7030A0"/>
                </a:solidFill>
                <a:ea typeface="Calibri" panose="020F0502020204030204" pitchFamily="34" charset="0"/>
                <a:cs typeface="Times New Roman" panose="02020603050405020304" pitchFamily="18" charset="0"/>
              </a:rPr>
              <a:t>iron</a:t>
            </a:r>
            <a:r>
              <a:rPr lang="en-GB" dirty="0">
                <a:ea typeface="Calibri" panose="020F0502020204030204" pitchFamily="34" charset="0"/>
                <a:cs typeface="Times New Roman" panose="02020603050405020304" pitchFamily="18" charset="0"/>
              </a:rPr>
              <a:t> can only be </a:t>
            </a:r>
            <a:r>
              <a:rPr lang="en-GB" b="1" dirty="0">
                <a:solidFill>
                  <a:srgbClr val="7030A0"/>
                </a:solidFill>
                <a:ea typeface="Calibri" panose="020F0502020204030204" pitchFamily="34" charset="0"/>
                <a:cs typeface="Times New Roman" panose="02020603050405020304" pitchFamily="18" charset="0"/>
              </a:rPr>
              <a:t>attracted</a:t>
            </a:r>
            <a:r>
              <a:rPr lang="en-GB" dirty="0">
                <a:ea typeface="Calibri" panose="020F0502020204030204" pitchFamily="34" charset="0"/>
                <a:cs typeface="Times New Roman" panose="02020603050405020304" pitchFamily="18" charset="0"/>
              </a:rPr>
              <a:t> by </a:t>
            </a:r>
            <a:r>
              <a:rPr lang="en-GB" b="1" dirty="0">
                <a:solidFill>
                  <a:srgbClr val="7030A0"/>
                </a:solidFill>
                <a:ea typeface="Calibri" panose="020F0502020204030204" pitchFamily="34" charset="0"/>
                <a:cs typeface="Times New Roman" panose="02020603050405020304" pitchFamily="18" charset="0"/>
              </a:rPr>
              <a:t>another magnet</a:t>
            </a:r>
            <a:r>
              <a:rPr lang="en-GB" dirty="0">
                <a:ea typeface="Calibri" panose="020F0502020204030204" pitchFamily="34" charset="0"/>
                <a:cs typeface="Times New Roman" panose="02020603050405020304" pitchFamily="18" charset="0"/>
              </a:rPr>
              <a:t>.</a:t>
            </a:r>
          </a:p>
          <a:p>
            <a:pPr marL="270510" indent="-270510">
              <a:lnSpc>
                <a:spcPct val="107000"/>
              </a:lnSpc>
              <a:spcAft>
                <a:spcPts val="800"/>
              </a:spcAft>
            </a:pPr>
            <a:r>
              <a:rPr lang="en-GB" b="1" dirty="0">
                <a:ea typeface="Calibri" panose="020F0502020204030204" pitchFamily="34" charset="0"/>
                <a:cs typeface="Times New Roman" panose="02020603050405020304" pitchFamily="18" charset="0"/>
              </a:rPr>
              <a:t>6</a:t>
            </a:r>
            <a:r>
              <a:rPr lang="en-GB" dirty="0">
                <a:ea typeface="Calibri" panose="020F0502020204030204" pitchFamily="34" charset="0"/>
                <a:cs typeface="Times New Roman" panose="02020603050405020304" pitchFamily="18" charset="0"/>
              </a:rPr>
              <a:t>	The </a:t>
            </a:r>
            <a:r>
              <a:rPr lang="en-GB" b="1" dirty="0">
                <a:solidFill>
                  <a:srgbClr val="7030A0"/>
                </a:solidFill>
                <a:ea typeface="Calibri" panose="020F0502020204030204" pitchFamily="34" charset="0"/>
                <a:cs typeface="Times New Roman" panose="02020603050405020304" pitchFamily="18" charset="0"/>
              </a:rPr>
              <a:t>magnetic compass </a:t>
            </a:r>
            <a:r>
              <a:rPr lang="en-GB" dirty="0">
                <a:ea typeface="Calibri" panose="020F0502020204030204" pitchFamily="34" charset="0"/>
                <a:cs typeface="Times New Roman" panose="02020603050405020304" pitchFamily="18" charset="0"/>
              </a:rPr>
              <a:t>experiences forces of </a:t>
            </a:r>
            <a:r>
              <a:rPr lang="en-GB" b="1" dirty="0">
                <a:solidFill>
                  <a:srgbClr val="7030A0"/>
                </a:solidFill>
                <a:ea typeface="Calibri" panose="020F0502020204030204" pitchFamily="34" charset="0"/>
                <a:cs typeface="Times New Roman" panose="02020603050405020304" pitchFamily="18" charset="0"/>
              </a:rPr>
              <a:t>attraction</a:t>
            </a:r>
            <a:r>
              <a:rPr lang="en-GB" dirty="0">
                <a:ea typeface="Calibri" panose="020F0502020204030204" pitchFamily="34" charset="0"/>
                <a:cs typeface="Times New Roman" panose="02020603050405020304" pitchFamily="18" charset="0"/>
              </a:rPr>
              <a:t> and </a:t>
            </a:r>
            <a:r>
              <a:rPr lang="en-GB" b="1" dirty="0">
                <a:solidFill>
                  <a:srgbClr val="7030A0"/>
                </a:solidFill>
                <a:ea typeface="Calibri" panose="020F0502020204030204" pitchFamily="34" charset="0"/>
                <a:cs typeface="Times New Roman" panose="02020603050405020304" pitchFamily="18" charset="0"/>
              </a:rPr>
              <a:t>repulsion</a:t>
            </a:r>
            <a:r>
              <a:rPr lang="en-GB" dirty="0">
                <a:ea typeface="Calibri" panose="020F0502020204030204" pitchFamily="34" charset="0"/>
                <a:cs typeface="Times New Roman" panose="02020603050405020304" pitchFamily="18" charset="0"/>
              </a:rPr>
              <a:t> from the Earth which would suggest that the </a:t>
            </a:r>
            <a:r>
              <a:rPr lang="en-GB" b="1" dirty="0">
                <a:solidFill>
                  <a:srgbClr val="7030A0"/>
                </a:solidFill>
                <a:ea typeface="Calibri" panose="020F0502020204030204" pitchFamily="34" charset="0"/>
                <a:cs typeface="Times New Roman" panose="02020603050405020304" pitchFamily="18" charset="0"/>
              </a:rPr>
              <a:t>core</a:t>
            </a:r>
            <a:r>
              <a:rPr lang="en-GB" dirty="0">
                <a:ea typeface="Calibri" panose="020F0502020204030204" pitchFamily="34" charset="0"/>
                <a:cs typeface="Times New Roman" panose="02020603050405020304" pitchFamily="18" charset="0"/>
              </a:rPr>
              <a:t> of the Earth is </a:t>
            </a:r>
            <a:r>
              <a:rPr lang="en-GB" b="1" dirty="0">
                <a:solidFill>
                  <a:srgbClr val="7030A0"/>
                </a:solidFill>
                <a:ea typeface="Calibri" panose="020F0502020204030204" pitchFamily="34" charset="0"/>
                <a:cs typeface="Times New Roman" panose="02020603050405020304" pitchFamily="18" charset="0"/>
              </a:rPr>
              <a:t>magnetic</a:t>
            </a:r>
            <a:r>
              <a:rPr lang="en-GB" dirty="0">
                <a:ea typeface="Calibri" panose="020F0502020204030204" pitchFamily="34" charset="0"/>
                <a:cs typeface="Times New Roman" panose="02020603050405020304" pitchFamily="18" charset="0"/>
              </a:rPr>
              <a:t>.</a:t>
            </a:r>
          </a:p>
        </p:txBody>
      </p:sp>
      <p:sp>
        <p:nvSpPr>
          <p:cNvPr id="6" name="Rectangle 5">
            <a:extLst>
              <a:ext uri="{FF2B5EF4-FFF2-40B4-BE49-F238E27FC236}">
                <a16:creationId xmlns:a16="http://schemas.microsoft.com/office/drawing/2014/main" id="{A8616708-B693-487C-A023-5F02D8B750BD}"/>
              </a:ext>
            </a:extLst>
          </p:cNvPr>
          <p:cNvSpPr/>
          <p:nvPr/>
        </p:nvSpPr>
        <p:spPr>
          <a:xfrm>
            <a:off x="88634" y="411414"/>
            <a:ext cx="4345004" cy="178510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100" dirty="0">
                <a:solidFill>
                  <a:srgbClr val="000000"/>
                </a:solidFill>
              </a:rPr>
              <a:t>Induced magnetism and magnetic materials Iron, some steels, nickel and cobalt are magnetic materials. They can all be magnetised. Iron only makes a temporary magnet. It loses its magnetism as soon as the magnetising force is removed. A permanent magnet produces its own magnetic field. An Induced magnet is a material that becomes a magnet when it is placed in a magnetic field. When removed from the magnetic field it loses most or all of its magnetism quickly. Iron is an example of this type of magnetic material. Permanent magnets are made from nickel, cobalt and some types of steel. The force between a magnet and a magnetic material is always attractive. </a:t>
            </a:r>
          </a:p>
        </p:txBody>
      </p:sp>
      <p:sp>
        <p:nvSpPr>
          <p:cNvPr id="7" name="Rectangle 6">
            <a:extLst>
              <a:ext uri="{FF2B5EF4-FFF2-40B4-BE49-F238E27FC236}">
                <a16:creationId xmlns:a16="http://schemas.microsoft.com/office/drawing/2014/main" id="{7ECBFE36-783C-494D-8D06-D6C7560E30D8}"/>
              </a:ext>
            </a:extLst>
          </p:cNvPr>
          <p:cNvSpPr/>
          <p:nvPr/>
        </p:nvSpPr>
        <p:spPr>
          <a:xfrm>
            <a:off x="4584732" y="95355"/>
            <a:ext cx="4434339" cy="224676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1400" b="1" dirty="0">
                <a:solidFill>
                  <a:srgbClr val="000000"/>
                </a:solidFill>
              </a:rPr>
              <a:t>Questions…</a:t>
            </a:r>
          </a:p>
          <a:p>
            <a:pPr marL="228600" indent="-228600">
              <a:buFont typeface="+mj-lt"/>
              <a:buAutoNum type="arabicPeriod" startAt="3"/>
            </a:pPr>
            <a:r>
              <a:rPr lang="en-GB" sz="1400" b="1" dirty="0">
                <a:solidFill>
                  <a:srgbClr val="7030A0"/>
                </a:solidFill>
              </a:rPr>
              <a:t>Explain</a:t>
            </a:r>
            <a:r>
              <a:rPr lang="en-GB" sz="1400" dirty="0">
                <a:solidFill>
                  <a:srgbClr val="000000"/>
                </a:solidFill>
              </a:rPr>
              <a:t> why the pins and tacks behave as described.</a:t>
            </a:r>
          </a:p>
          <a:p>
            <a:pPr marL="228600" indent="-228600">
              <a:buFont typeface="+mj-lt"/>
              <a:buAutoNum type="arabicPeriod" startAt="3"/>
            </a:pPr>
            <a:r>
              <a:rPr lang="en-GB" sz="1400" b="1" dirty="0">
                <a:solidFill>
                  <a:srgbClr val="7030A0"/>
                </a:solidFill>
              </a:rPr>
              <a:t>Explain</a:t>
            </a:r>
            <a:r>
              <a:rPr lang="en-GB" sz="1400" dirty="0">
                <a:solidFill>
                  <a:srgbClr val="000000"/>
                </a:solidFill>
              </a:rPr>
              <a:t> what forces of attraction and repulsion can take place between the pins and tacks once they have been removed from the magnet</a:t>
            </a:r>
          </a:p>
          <a:p>
            <a:pPr marL="228600" indent="-228600">
              <a:buFont typeface="+mj-lt"/>
              <a:buAutoNum type="arabicPeriod" startAt="3"/>
            </a:pPr>
            <a:r>
              <a:rPr lang="en-GB" sz="1400" b="1" dirty="0">
                <a:solidFill>
                  <a:srgbClr val="7030A0"/>
                </a:solidFill>
              </a:rPr>
              <a:t>Suggest</a:t>
            </a:r>
            <a:r>
              <a:rPr lang="en-GB" sz="1400" dirty="0">
                <a:solidFill>
                  <a:srgbClr val="000000"/>
                </a:solidFill>
              </a:rPr>
              <a:t> how you know whether an object is a magnet when you bring another magnet close to it. </a:t>
            </a:r>
          </a:p>
          <a:p>
            <a:pPr marL="228600" indent="-228600">
              <a:buFont typeface="+mj-lt"/>
              <a:buAutoNum type="arabicPeriod" startAt="3"/>
            </a:pPr>
            <a:r>
              <a:rPr lang="en-GB" sz="1400" b="1" dirty="0">
                <a:solidFill>
                  <a:srgbClr val="7030A0"/>
                </a:solidFill>
              </a:rPr>
              <a:t>Suggest</a:t>
            </a:r>
            <a:r>
              <a:rPr lang="en-GB" sz="1400" dirty="0">
                <a:solidFill>
                  <a:srgbClr val="000000"/>
                </a:solidFill>
              </a:rPr>
              <a:t> how the behaviour of a magnetic compass is related to evidence that the core of the Earth must be magnetic. </a:t>
            </a:r>
          </a:p>
        </p:txBody>
      </p:sp>
    </p:spTree>
    <p:extLst>
      <p:ext uri="{BB962C8B-B14F-4D97-AF65-F5344CB8AC3E}">
        <p14:creationId xmlns:p14="http://schemas.microsoft.com/office/powerpoint/2010/main" val="285046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fade">
                                      <p:cBhvr>
                                        <p:cTn id="7" dur="500"/>
                                        <p:tgtEl>
                                          <p:spTgt spid="9">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Page (paper) - Wikipedia">
            <a:extLst>
              <a:ext uri="{FF2B5EF4-FFF2-40B4-BE49-F238E27FC236}">
                <a16:creationId xmlns:a16="http://schemas.microsoft.com/office/drawing/2014/main" id="{9AFAC767-598E-49DD-936A-163FD4A73FD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95156" y="3399967"/>
            <a:ext cx="1953787" cy="13374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usiness man cartoon character young handsome Vector Image | Character  design animation, Business cartoons, Cartoon character design">
            <a:extLst>
              <a:ext uri="{FF2B5EF4-FFF2-40B4-BE49-F238E27FC236}">
                <a16:creationId xmlns:a16="http://schemas.microsoft.com/office/drawing/2014/main" id="{3149857D-AC6C-454C-B47E-B566B72FA06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61892" y="3385699"/>
            <a:ext cx="664999" cy="1585013"/>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1F531C4F-D270-4CE7-9105-FCAFB09F9945}"/>
              </a:ext>
            </a:extLst>
          </p:cNvPr>
          <p:cNvSpPr/>
          <p:nvPr/>
        </p:nvSpPr>
        <p:spPr>
          <a:xfrm>
            <a:off x="88352" y="833257"/>
            <a:ext cx="5545980" cy="163121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dirty="0"/>
              <a:t>Charged particles act as if they are a </a:t>
            </a:r>
            <a:r>
              <a:rPr lang="en-GB" sz="2000" b="1" dirty="0">
                <a:solidFill>
                  <a:srgbClr val="7030A0"/>
                </a:solidFill>
              </a:rPr>
              <a:t>flow of current </a:t>
            </a:r>
            <a:r>
              <a:rPr lang="en-GB" sz="2000" dirty="0"/>
              <a:t>in a magnetic field (+ to – ) and field N-&gt;S into the page. </a:t>
            </a:r>
            <a:r>
              <a:rPr lang="en-GB" sz="2000" dirty="0">
                <a:solidFill>
                  <a:schemeClr val="tx1"/>
                </a:solidFill>
              </a:rPr>
              <a:t>If they enter the field at 90 degrees the field lines you get </a:t>
            </a:r>
            <a:r>
              <a:rPr lang="en-GB" sz="2000" dirty="0">
                <a:solidFill>
                  <a:srgbClr val="7030A0"/>
                </a:solidFill>
              </a:rPr>
              <a:t>maximum effect</a:t>
            </a:r>
            <a:r>
              <a:rPr lang="en-GB" sz="2000" dirty="0">
                <a:solidFill>
                  <a:schemeClr val="tx1"/>
                </a:solidFill>
              </a:rPr>
              <a:t>. Of they flow with the field lines you get </a:t>
            </a:r>
            <a:r>
              <a:rPr lang="en-GB" sz="2000" dirty="0">
                <a:solidFill>
                  <a:srgbClr val="7030A0"/>
                </a:solidFill>
              </a:rPr>
              <a:t>0 effect.</a:t>
            </a:r>
          </a:p>
        </p:txBody>
      </p:sp>
      <p:pic>
        <p:nvPicPr>
          <p:cNvPr id="13" name="Picture 12" descr="http://www.magnet.fsu.edu/education/tutorials/java/handrules/images/left-hand-rule.jpg">
            <a:extLst>
              <a:ext uri="{FF2B5EF4-FFF2-40B4-BE49-F238E27FC236}">
                <a16:creationId xmlns:a16="http://schemas.microsoft.com/office/drawing/2014/main" id="{C0A11A4A-4457-4421-AFE9-E566EDEC6C5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14998" y="5018134"/>
            <a:ext cx="2202695" cy="1753461"/>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39E5DD43-39B5-4E33-A0F9-0CEBF1BE150B}"/>
              </a:ext>
            </a:extLst>
          </p:cNvPr>
          <p:cNvSpPr>
            <a:spLocks noGrp="1"/>
          </p:cNvSpPr>
          <p:nvPr>
            <p:ph type="title"/>
          </p:nvPr>
        </p:nvSpPr>
        <p:spPr>
          <a:xfrm>
            <a:off x="1" y="1"/>
            <a:ext cx="6810864" cy="725846"/>
          </a:xfrm>
        </p:spPr>
        <p:txBody>
          <a:bodyPr/>
          <a:lstStyle/>
          <a:p>
            <a:r>
              <a:rPr lang="en-GB" b="0" dirty="0"/>
              <a:t>6.11P There is a force on a charged particle when it moves in a magnetic field as long as its motion is </a:t>
            </a:r>
            <a:r>
              <a:rPr lang="en-GB" dirty="0"/>
              <a:t>not parallel </a:t>
            </a:r>
            <a:r>
              <a:rPr lang="en-GB" b="0" dirty="0"/>
              <a:t>to the field.</a:t>
            </a:r>
          </a:p>
        </p:txBody>
      </p:sp>
      <p:pic>
        <p:nvPicPr>
          <p:cNvPr id="4" name="Picture 3">
            <a:hlinkClick r:id="rId5"/>
            <a:extLst>
              <a:ext uri="{FF2B5EF4-FFF2-40B4-BE49-F238E27FC236}">
                <a16:creationId xmlns:a16="http://schemas.microsoft.com/office/drawing/2014/main" id="{799088B5-A022-4CB1-9AA6-7C9F6FB552A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0391" y="591163"/>
            <a:ext cx="2415257" cy="1491705"/>
          </a:xfrm>
          <a:prstGeom prst="rect">
            <a:avLst/>
          </a:prstGeom>
        </p:spPr>
      </p:pic>
      <p:sp>
        <p:nvSpPr>
          <p:cNvPr id="5" name="Rectangle 4">
            <a:extLst>
              <a:ext uri="{FF2B5EF4-FFF2-40B4-BE49-F238E27FC236}">
                <a16:creationId xmlns:a16="http://schemas.microsoft.com/office/drawing/2014/main" id="{5E613A9B-7C05-4DB9-B6D3-A76387F25F56}"/>
              </a:ext>
            </a:extLst>
          </p:cNvPr>
          <p:cNvSpPr/>
          <p:nvPr/>
        </p:nvSpPr>
        <p:spPr>
          <a:xfrm>
            <a:off x="7397749" y="-5752"/>
            <a:ext cx="1775597" cy="461665"/>
          </a:xfrm>
          <a:prstGeom prst="rect">
            <a:avLst/>
          </a:prstGeom>
        </p:spPr>
        <p:txBody>
          <a:bodyPr wrap="square">
            <a:spAutoFit/>
          </a:bodyPr>
          <a:lstStyle/>
          <a:p>
            <a:pPr algn="r"/>
            <a:r>
              <a:rPr lang="en-GB" sz="1200" dirty="0">
                <a:hlinkClick r:id="rId5"/>
              </a:rPr>
              <a:t>https://www.youtube.com/watch?v=-jAOCHFsLeA</a:t>
            </a:r>
            <a:endParaRPr lang="en-GB" sz="1200" dirty="0"/>
          </a:p>
        </p:txBody>
      </p:sp>
      <p:pic>
        <p:nvPicPr>
          <p:cNvPr id="1026" name="Picture 2">
            <a:extLst>
              <a:ext uri="{FF2B5EF4-FFF2-40B4-BE49-F238E27FC236}">
                <a16:creationId xmlns:a16="http://schemas.microsoft.com/office/drawing/2014/main" id="{DEC3DAA1-7E8C-456A-BFEB-07EA72C78E3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86483" y="969055"/>
            <a:ext cx="1033741" cy="10337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The above figure shows the paths of three partic">
            <a:extLst>
              <a:ext uri="{FF2B5EF4-FFF2-40B4-BE49-F238E27FC236}">
                <a16:creationId xmlns:a16="http://schemas.microsoft.com/office/drawing/2014/main" id="{0C299B8D-76A1-414F-BCCE-6BF274D8FA0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80264" y="3925100"/>
            <a:ext cx="2792102" cy="279210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7AB933F9-1BF1-4272-8669-0C8D979E2D01}"/>
              </a:ext>
            </a:extLst>
          </p:cNvPr>
          <p:cNvSpPr/>
          <p:nvPr/>
        </p:nvSpPr>
        <p:spPr>
          <a:xfrm>
            <a:off x="7822004" y="6216317"/>
            <a:ext cx="382669" cy="434935"/>
          </a:xfrm>
          <a:prstGeom prst="roundRect">
            <a:avLst/>
          </a:prstGeom>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en-GB" sz="2000" dirty="0"/>
              <a:t>e</a:t>
            </a:r>
            <a:endParaRPr lang="en-GB" sz="2000" baseline="30000" dirty="0"/>
          </a:p>
        </p:txBody>
      </p:sp>
      <p:sp>
        <p:nvSpPr>
          <p:cNvPr id="11" name="Rectangle: Rounded Corners 10">
            <a:extLst>
              <a:ext uri="{FF2B5EF4-FFF2-40B4-BE49-F238E27FC236}">
                <a16:creationId xmlns:a16="http://schemas.microsoft.com/office/drawing/2014/main" id="{F60E3A7E-D963-4E17-AF2D-13B66520F866}"/>
              </a:ext>
            </a:extLst>
          </p:cNvPr>
          <p:cNvSpPr/>
          <p:nvPr/>
        </p:nvSpPr>
        <p:spPr>
          <a:xfrm>
            <a:off x="7998454" y="4225888"/>
            <a:ext cx="382669" cy="434935"/>
          </a:xfrm>
          <a:prstGeom prst="roundRect">
            <a:avLst/>
          </a:prstGeom>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en-GB" sz="2000" dirty="0">
                <a:sym typeface="Symbol" panose="05050102010706020507" pitchFamily="18" charset="2"/>
              </a:rPr>
              <a:t></a:t>
            </a:r>
            <a:endParaRPr lang="en-GB" sz="2000" dirty="0"/>
          </a:p>
        </p:txBody>
      </p:sp>
      <p:sp>
        <p:nvSpPr>
          <p:cNvPr id="12" name="Rectangle: Rounded Corners 11">
            <a:extLst>
              <a:ext uri="{FF2B5EF4-FFF2-40B4-BE49-F238E27FC236}">
                <a16:creationId xmlns:a16="http://schemas.microsoft.com/office/drawing/2014/main" id="{92B1DF1C-DEF6-409B-9D06-2D7CFE56DC3C}"/>
              </a:ext>
            </a:extLst>
          </p:cNvPr>
          <p:cNvSpPr/>
          <p:nvPr/>
        </p:nvSpPr>
        <p:spPr>
          <a:xfrm>
            <a:off x="8646964" y="5027113"/>
            <a:ext cx="382669" cy="434935"/>
          </a:xfrm>
          <a:prstGeom prst="roundRect">
            <a:avLst/>
          </a:prstGeom>
        </p:spPr>
        <p:style>
          <a:lnRef idx="2">
            <a:schemeClr val="accent4"/>
          </a:lnRef>
          <a:fillRef idx="1">
            <a:schemeClr val="lt1"/>
          </a:fillRef>
          <a:effectRef idx="0">
            <a:schemeClr val="accent4"/>
          </a:effectRef>
          <a:fontRef idx="minor">
            <a:schemeClr val="dk1"/>
          </a:fontRef>
        </p:style>
        <p:txBody>
          <a:bodyPr wrap="square" rtlCol="0" anchor="ctr">
            <a:spAutoFit/>
          </a:bodyPr>
          <a:lstStyle/>
          <a:p>
            <a:pPr algn="ctr"/>
            <a:r>
              <a:rPr lang="en-GB" sz="2000" dirty="0">
                <a:sym typeface="Symbol" panose="05050102010706020507" pitchFamily="18" charset="2"/>
              </a:rPr>
              <a:t></a:t>
            </a:r>
            <a:endParaRPr lang="en-GB" sz="2000" dirty="0"/>
          </a:p>
        </p:txBody>
      </p:sp>
      <p:sp>
        <p:nvSpPr>
          <p:cNvPr id="6" name="TextBox 5"/>
          <p:cNvSpPr txBox="1"/>
          <p:nvPr/>
        </p:nvSpPr>
        <p:spPr>
          <a:xfrm>
            <a:off x="1790277" y="4970712"/>
            <a:ext cx="303288" cy="400110"/>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2000" dirty="0"/>
              <a:t>F</a:t>
            </a:r>
          </a:p>
        </p:txBody>
      </p:sp>
      <p:sp>
        <p:nvSpPr>
          <p:cNvPr id="17" name="TextBox 16"/>
          <p:cNvSpPr txBox="1"/>
          <p:nvPr/>
        </p:nvSpPr>
        <p:spPr>
          <a:xfrm>
            <a:off x="2417693" y="5732043"/>
            <a:ext cx="324128" cy="400110"/>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2000" dirty="0"/>
              <a:t>B</a:t>
            </a:r>
          </a:p>
        </p:txBody>
      </p:sp>
      <p:sp>
        <p:nvSpPr>
          <p:cNvPr id="18" name="TextBox 17"/>
          <p:cNvSpPr txBox="1"/>
          <p:nvPr/>
        </p:nvSpPr>
        <p:spPr>
          <a:xfrm>
            <a:off x="2402460" y="6338278"/>
            <a:ext cx="248786" cy="400110"/>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2000" dirty="0"/>
              <a:t>I</a:t>
            </a:r>
          </a:p>
        </p:txBody>
      </p:sp>
      <p:pic>
        <p:nvPicPr>
          <p:cNvPr id="14" name="Picture 2" descr="Hand drawn feather arrow tribal feathers on Vector Image">
            <a:extLst>
              <a:ext uri="{FF2B5EF4-FFF2-40B4-BE49-F238E27FC236}">
                <a16:creationId xmlns:a16="http://schemas.microsoft.com/office/drawing/2014/main" id="{F4924A91-05EB-4312-A45D-7570692A79D3}"/>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rot="5609305" flipV="1">
            <a:off x="2092559" y="3012577"/>
            <a:ext cx="326141" cy="233125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D6A4F8F5-0AC1-4384-ACBE-6F9A2304D73A}"/>
              </a:ext>
            </a:extLst>
          </p:cNvPr>
          <p:cNvSpPr/>
          <p:nvPr/>
        </p:nvSpPr>
        <p:spPr>
          <a:xfrm>
            <a:off x="3133586" y="4890637"/>
            <a:ext cx="2500746" cy="70788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dirty="0">
                <a:solidFill>
                  <a:schemeClr val="tx1"/>
                </a:solidFill>
              </a:rPr>
              <a:t>x = magnetic field into the page</a:t>
            </a:r>
          </a:p>
        </p:txBody>
      </p:sp>
      <p:grpSp>
        <p:nvGrpSpPr>
          <p:cNvPr id="19" name="Group 18">
            <a:extLst>
              <a:ext uri="{FF2B5EF4-FFF2-40B4-BE49-F238E27FC236}">
                <a16:creationId xmlns:a16="http://schemas.microsoft.com/office/drawing/2014/main" id="{16CDFA5B-32AE-4059-ACDA-0D5FBCABD3E9}"/>
              </a:ext>
            </a:extLst>
          </p:cNvPr>
          <p:cNvGrpSpPr/>
          <p:nvPr/>
        </p:nvGrpSpPr>
        <p:grpSpPr>
          <a:xfrm>
            <a:off x="186571" y="2897770"/>
            <a:ext cx="2771544" cy="400110"/>
            <a:chOff x="186571" y="2897770"/>
            <a:chExt cx="2771544" cy="400110"/>
          </a:xfrm>
        </p:grpSpPr>
        <p:sp>
          <p:nvSpPr>
            <p:cNvPr id="21" name="Rectangle 20">
              <a:extLst>
                <a:ext uri="{FF2B5EF4-FFF2-40B4-BE49-F238E27FC236}">
                  <a16:creationId xmlns:a16="http://schemas.microsoft.com/office/drawing/2014/main" id="{D29D31D0-6EDA-427B-A275-91E90B6A2DEA}"/>
                </a:ext>
              </a:extLst>
            </p:cNvPr>
            <p:cNvSpPr/>
            <p:nvPr/>
          </p:nvSpPr>
          <p:spPr>
            <a:xfrm>
              <a:off x="186571" y="2897770"/>
              <a:ext cx="2771544" cy="400110"/>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GB" sz="2000" dirty="0">
                  <a:solidFill>
                    <a:schemeClr val="tx1"/>
                  </a:solidFill>
                  <a:sym typeface="Symbol" panose="05050102010706020507" pitchFamily="18" charset="2"/>
                </a:rPr>
                <a:t>    = field out of the page</a:t>
              </a:r>
              <a:endParaRPr lang="en-GB" sz="2000" dirty="0">
                <a:solidFill>
                  <a:schemeClr val="tx1"/>
                </a:solidFill>
              </a:endParaRPr>
            </a:p>
          </p:txBody>
        </p:sp>
        <p:pic>
          <p:nvPicPr>
            <p:cNvPr id="1032" name="Picture 8" descr="Circled dot - Wikipedia">
              <a:extLst>
                <a:ext uri="{FF2B5EF4-FFF2-40B4-BE49-F238E27FC236}">
                  <a16:creationId xmlns:a16="http://schemas.microsoft.com/office/drawing/2014/main" id="{910BB1A1-7622-429B-AD0D-55CD361BFB6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14998" y="2957445"/>
              <a:ext cx="298925" cy="2989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25">
            <a:extLst>
              <a:ext uri="{FF2B5EF4-FFF2-40B4-BE49-F238E27FC236}">
                <a16:creationId xmlns:a16="http://schemas.microsoft.com/office/drawing/2014/main" id="{BB213D4B-2401-4D75-967D-2DF8C7A4BA5F}"/>
              </a:ext>
            </a:extLst>
          </p:cNvPr>
          <p:cNvGrpSpPr/>
          <p:nvPr/>
        </p:nvGrpSpPr>
        <p:grpSpPr>
          <a:xfrm>
            <a:off x="7376375" y="2200529"/>
            <a:ext cx="1062328" cy="844418"/>
            <a:chOff x="6217086" y="687176"/>
            <a:chExt cx="1062328" cy="844418"/>
          </a:xfrm>
        </p:grpSpPr>
        <p:sp>
          <p:nvSpPr>
            <p:cNvPr id="31" name="Cube 30">
              <a:extLst>
                <a:ext uri="{FF2B5EF4-FFF2-40B4-BE49-F238E27FC236}">
                  <a16:creationId xmlns:a16="http://schemas.microsoft.com/office/drawing/2014/main" id="{EDC04362-152C-4118-BEA9-9D6D11EC4413}"/>
                </a:ext>
              </a:extLst>
            </p:cNvPr>
            <p:cNvSpPr/>
            <p:nvPr/>
          </p:nvSpPr>
          <p:spPr>
            <a:xfrm>
              <a:off x="6217086" y="693870"/>
              <a:ext cx="1062328" cy="837724"/>
            </a:xfrm>
            <a:prstGeom prst="cube">
              <a:avLst>
                <a:gd name="adj" fmla="val 38004"/>
              </a:avLst>
            </a:prstGeom>
            <a:solidFill>
              <a:schemeClr val="accent5">
                <a:lumMod val="40000"/>
                <a:lumOff val="60000"/>
              </a:schemeClr>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11"/>
                  <a:stretch>
                    <a:fillRect/>
                  </a:stretch>
                </a:blipFill>
              </a:endParaRPr>
            </a:p>
          </p:txBody>
        </p:sp>
        <p:sp>
          <p:nvSpPr>
            <p:cNvPr id="29" name="TextBox 28">
              <a:extLst>
                <a:ext uri="{FF2B5EF4-FFF2-40B4-BE49-F238E27FC236}">
                  <a16:creationId xmlns:a16="http://schemas.microsoft.com/office/drawing/2014/main" id="{6B5402F0-3E8A-499D-A906-9DFD4675D5CE}"/>
                </a:ext>
              </a:extLst>
            </p:cNvPr>
            <p:cNvSpPr txBox="1"/>
            <p:nvPr/>
          </p:nvSpPr>
          <p:spPr>
            <a:xfrm rot="1915823">
              <a:off x="6623148" y="687176"/>
              <a:ext cx="303288" cy="400110"/>
            </a:xfrm>
            <a:prstGeom prst="rect">
              <a:avLst/>
            </a:prstGeom>
            <a:noFill/>
          </p:spPr>
          <p:txBody>
            <a:bodyPr wrap="none" rtlCol="0">
              <a:spAutoFit/>
            </a:bodyPr>
            <a:lstStyle/>
            <a:p>
              <a:r>
                <a:rPr lang="en-GB" sz="2000" dirty="0"/>
                <a:t>S</a:t>
              </a:r>
            </a:p>
          </p:txBody>
        </p:sp>
      </p:grpSp>
      <p:cxnSp>
        <p:nvCxnSpPr>
          <p:cNvPr id="32" name="Straight Arrow Connector 31">
            <a:extLst>
              <a:ext uri="{FF2B5EF4-FFF2-40B4-BE49-F238E27FC236}">
                <a16:creationId xmlns:a16="http://schemas.microsoft.com/office/drawing/2014/main" id="{A151C4A5-5CFC-4ED4-8BF8-AB5848F5C4B3}"/>
              </a:ext>
            </a:extLst>
          </p:cNvPr>
          <p:cNvCxnSpPr>
            <a:cxnSpLocks/>
          </p:cNvCxnSpPr>
          <p:nvPr/>
        </p:nvCxnSpPr>
        <p:spPr>
          <a:xfrm flipV="1">
            <a:off x="7483694" y="2790296"/>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C6D6FD50-1EBD-4867-9CA9-4697828E869E}"/>
              </a:ext>
            </a:extLst>
          </p:cNvPr>
          <p:cNvCxnSpPr>
            <a:cxnSpLocks/>
          </p:cNvCxnSpPr>
          <p:nvPr/>
        </p:nvCxnSpPr>
        <p:spPr>
          <a:xfrm>
            <a:off x="6501800" y="2891566"/>
            <a:ext cx="2098115" cy="0"/>
          </a:xfrm>
          <a:prstGeom prst="line">
            <a:avLst/>
          </a:prstGeom>
          <a:ln>
            <a:tailEnd type="triangle" w="lg" len="lg"/>
          </a:ln>
        </p:spPr>
        <p:style>
          <a:lnRef idx="3">
            <a:schemeClr val="accent2"/>
          </a:lnRef>
          <a:fillRef idx="0">
            <a:schemeClr val="accent2"/>
          </a:fillRef>
          <a:effectRef idx="2">
            <a:schemeClr val="accent2"/>
          </a:effectRef>
          <a:fontRef idx="minor">
            <a:schemeClr val="tx1"/>
          </a:fontRef>
        </p:style>
      </p:cxnSp>
      <p:sp>
        <p:nvSpPr>
          <p:cNvPr id="34" name="TextBox 33">
            <a:extLst>
              <a:ext uri="{FF2B5EF4-FFF2-40B4-BE49-F238E27FC236}">
                <a16:creationId xmlns:a16="http://schemas.microsoft.com/office/drawing/2014/main" id="{600994A4-807B-436E-8C61-32564C332EE1}"/>
              </a:ext>
            </a:extLst>
          </p:cNvPr>
          <p:cNvSpPr txBox="1"/>
          <p:nvPr/>
        </p:nvSpPr>
        <p:spPr>
          <a:xfrm>
            <a:off x="8563196" y="2496258"/>
            <a:ext cx="365806" cy="400110"/>
          </a:xfrm>
          <a:prstGeom prst="rect">
            <a:avLst/>
          </a:prstGeom>
          <a:noFill/>
        </p:spPr>
        <p:txBody>
          <a:bodyPr wrap="none" rtlCol="0">
            <a:spAutoFit/>
          </a:bodyPr>
          <a:lstStyle/>
          <a:p>
            <a:r>
              <a:rPr lang="en-GB" sz="2000" dirty="0"/>
              <a:t>e</a:t>
            </a:r>
            <a:r>
              <a:rPr lang="en-GB" sz="2000" baseline="30000" dirty="0"/>
              <a:t>-</a:t>
            </a:r>
          </a:p>
        </p:txBody>
      </p:sp>
      <p:sp>
        <p:nvSpPr>
          <p:cNvPr id="35" name="TextBox 34">
            <a:extLst>
              <a:ext uri="{FF2B5EF4-FFF2-40B4-BE49-F238E27FC236}">
                <a16:creationId xmlns:a16="http://schemas.microsoft.com/office/drawing/2014/main" id="{8721759C-8B2A-4310-8EAE-549C403FD87A}"/>
              </a:ext>
            </a:extLst>
          </p:cNvPr>
          <p:cNvSpPr txBox="1"/>
          <p:nvPr/>
        </p:nvSpPr>
        <p:spPr>
          <a:xfrm>
            <a:off x="6886638" y="2360349"/>
            <a:ext cx="324128" cy="400110"/>
          </a:xfrm>
          <a:prstGeom prst="rect">
            <a:avLst/>
          </a:prstGeom>
          <a:noFill/>
        </p:spPr>
        <p:txBody>
          <a:bodyPr wrap="none" rtlCol="0">
            <a:spAutoFit/>
          </a:bodyPr>
          <a:lstStyle/>
          <a:p>
            <a:r>
              <a:rPr lang="en-GB" sz="2000" dirty="0"/>
              <a:t>B</a:t>
            </a:r>
          </a:p>
        </p:txBody>
      </p:sp>
      <p:cxnSp>
        <p:nvCxnSpPr>
          <p:cNvPr id="36" name="Straight Arrow Connector 35">
            <a:extLst>
              <a:ext uri="{FF2B5EF4-FFF2-40B4-BE49-F238E27FC236}">
                <a16:creationId xmlns:a16="http://schemas.microsoft.com/office/drawing/2014/main" id="{6B2E2A4C-5A4D-4E99-9EFD-D591C87F8D38}"/>
              </a:ext>
            </a:extLst>
          </p:cNvPr>
          <p:cNvCxnSpPr>
            <a:cxnSpLocks/>
          </p:cNvCxnSpPr>
          <p:nvPr/>
        </p:nvCxnSpPr>
        <p:spPr>
          <a:xfrm flipV="1">
            <a:off x="7018889" y="2548085"/>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38B4DE39-BB36-4077-A8B5-12AE058E633D}"/>
              </a:ext>
            </a:extLst>
          </p:cNvPr>
          <p:cNvCxnSpPr/>
          <p:nvPr/>
        </p:nvCxnSpPr>
        <p:spPr>
          <a:xfrm flipV="1">
            <a:off x="7504225" y="2555307"/>
            <a:ext cx="591975" cy="519834"/>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53BE22E5-0209-4E56-9875-A56036CF49B2}"/>
              </a:ext>
            </a:extLst>
          </p:cNvPr>
          <p:cNvCxnSpPr/>
          <p:nvPr/>
        </p:nvCxnSpPr>
        <p:spPr>
          <a:xfrm flipV="1">
            <a:off x="6810864" y="2537653"/>
            <a:ext cx="591975" cy="519834"/>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5666B1FA-6016-4BC0-AD3E-641FC291C722}"/>
              </a:ext>
            </a:extLst>
          </p:cNvPr>
          <p:cNvCxnSpPr>
            <a:cxnSpLocks/>
          </p:cNvCxnSpPr>
          <p:nvPr/>
        </p:nvCxnSpPr>
        <p:spPr>
          <a:xfrm flipV="1">
            <a:off x="7285844" y="2548085"/>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99D3BB00-07BE-41FE-974F-08F335B709EC}"/>
              </a:ext>
            </a:extLst>
          </p:cNvPr>
          <p:cNvCxnSpPr>
            <a:cxnSpLocks/>
          </p:cNvCxnSpPr>
          <p:nvPr/>
        </p:nvCxnSpPr>
        <p:spPr>
          <a:xfrm flipV="1">
            <a:off x="7478722" y="2979316"/>
            <a:ext cx="595921" cy="512879"/>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AF457513-0550-4D8A-9841-08B839DB8E47}"/>
              </a:ext>
            </a:extLst>
          </p:cNvPr>
          <p:cNvCxnSpPr>
            <a:cxnSpLocks/>
          </p:cNvCxnSpPr>
          <p:nvPr/>
        </p:nvCxnSpPr>
        <p:spPr>
          <a:xfrm flipV="1">
            <a:off x="7496888" y="2958405"/>
            <a:ext cx="262531" cy="21440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AF920613-FEBC-4C2E-8274-65BE29826DA1}"/>
              </a:ext>
            </a:extLst>
          </p:cNvPr>
          <p:cNvCxnSpPr>
            <a:cxnSpLocks/>
          </p:cNvCxnSpPr>
          <p:nvPr/>
        </p:nvCxnSpPr>
        <p:spPr>
          <a:xfrm flipV="1">
            <a:off x="7250866" y="2966786"/>
            <a:ext cx="259878" cy="223663"/>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E654E356-E921-493C-9E79-7B6C2F81EE9E}"/>
              </a:ext>
            </a:extLst>
          </p:cNvPr>
          <p:cNvGrpSpPr/>
          <p:nvPr/>
        </p:nvGrpSpPr>
        <p:grpSpPr>
          <a:xfrm>
            <a:off x="6539024" y="2919546"/>
            <a:ext cx="1062328" cy="881199"/>
            <a:chOff x="5040252" y="1784452"/>
            <a:chExt cx="1062328" cy="881199"/>
          </a:xfrm>
        </p:grpSpPr>
        <p:sp>
          <p:nvSpPr>
            <p:cNvPr id="47" name="Cube 46">
              <a:extLst>
                <a:ext uri="{FF2B5EF4-FFF2-40B4-BE49-F238E27FC236}">
                  <a16:creationId xmlns:a16="http://schemas.microsoft.com/office/drawing/2014/main" id="{08229B31-88C1-444C-8E1D-D9FB0A82D4D5}"/>
                </a:ext>
              </a:extLst>
            </p:cNvPr>
            <p:cNvSpPr/>
            <p:nvPr/>
          </p:nvSpPr>
          <p:spPr>
            <a:xfrm>
              <a:off x="5040252" y="1827927"/>
              <a:ext cx="1062328" cy="837724"/>
            </a:xfrm>
            <a:prstGeom prst="cube">
              <a:avLst>
                <a:gd name="adj" fmla="val 38004"/>
              </a:avLst>
            </a:prstGeom>
            <a:solidFill>
              <a:srgbClr val="FF0000"/>
            </a:solidFill>
            <a:ln>
              <a:solidFill>
                <a:schemeClr val="tx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dirty="0">
                <a:blipFill>
                  <a:blip r:embed="rId11"/>
                  <a:stretch>
                    <a:fillRect/>
                  </a:stretch>
                </a:blipFill>
              </a:endParaRPr>
            </a:p>
          </p:txBody>
        </p:sp>
        <p:sp>
          <p:nvSpPr>
            <p:cNvPr id="45" name="TextBox 44">
              <a:extLst>
                <a:ext uri="{FF2B5EF4-FFF2-40B4-BE49-F238E27FC236}">
                  <a16:creationId xmlns:a16="http://schemas.microsoft.com/office/drawing/2014/main" id="{6CD278A2-C605-418C-ABA1-ECB281528CC1}"/>
                </a:ext>
              </a:extLst>
            </p:cNvPr>
            <p:cNvSpPr txBox="1"/>
            <p:nvPr/>
          </p:nvSpPr>
          <p:spPr>
            <a:xfrm rot="1915823">
              <a:off x="5413504" y="1784452"/>
              <a:ext cx="349776" cy="400110"/>
            </a:xfrm>
            <a:prstGeom prst="rect">
              <a:avLst/>
            </a:prstGeom>
            <a:noFill/>
          </p:spPr>
          <p:txBody>
            <a:bodyPr wrap="none" rtlCol="0">
              <a:spAutoFit/>
            </a:bodyPr>
            <a:lstStyle/>
            <a:p>
              <a:r>
                <a:rPr lang="en-GB" sz="2000" dirty="0"/>
                <a:t>N</a:t>
              </a:r>
            </a:p>
          </p:txBody>
        </p:sp>
      </p:grpSp>
    </p:spTree>
    <p:extLst>
      <p:ext uri="{BB962C8B-B14F-4D97-AF65-F5344CB8AC3E}">
        <p14:creationId xmlns:p14="http://schemas.microsoft.com/office/powerpoint/2010/main" val="114239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bg/>
                                          </p:spTgt>
                                        </p:tgtEl>
                                        <p:attrNameLst>
                                          <p:attrName>style.visibility</p:attrName>
                                        </p:attrNameLst>
                                      </p:cBhvr>
                                      <p:to>
                                        <p:strVal val="visible"/>
                                      </p:to>
                                    </p:set>
                                    <p:animEffect transition="in" filter="fade">
                                      <p:cBhvr>
                                        <p:cTn id="7" dur="500"/>
                                        <p:tgtEl>
                                          <p:spTgt spid="1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fade">
                                      <p:cBhvr>
                                        <p:cTn id="12" dur="500"/>
                                        <p:tgtEl>
                                          <p:spTgt spid="1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bg/>
                                          </p:spTgt>
                                        </p:tgtEl>
                                        <p:attrNameLst>
                                          <p:attrName>style.visibility</p:attrName>
                                        </p:attrNameLst>
                                      </p:cBhvr>
                                      <p:to>
                                        <p:strVal val="visible"/>
                                      </p:to>
                                    </p:set>
                                    <p:animEffect transition="in" filter="fade">
                                      <p:cBhvr>
                                        <p:cTn id="17" dur="500"/>
                                        <p:tgtEl>
                                          <p:spTgt spid="20">
                                            <p:bg/>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fade">
                                      <p:cBhvr>
                                        <p:cTn id="22"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animBg="1"/>
      <p:bldP spid="20" grpId="0" uiExpand="1"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2251494" cy="819508"/>
          </a:xfrm>
        </p:spPr>
        <p:txBody>
          <a:bodyPr/>
          <a:lstStyle/>
          <a:p>
            <a:r>
              <a:rPr lang="en-GB" dirty="0"/>
              <a:t>Spaced Learning Review Question</a:t>
            </a:r>
          </a:p>
        </p:txBody>
      </p:sp>
      <p:sp>
        <p:nvSpPr>
          <p:cNvPr id="3" name="TextBox 2"/>
          <p:cNvSpPr txBox="1"/>
          <p:nvPr/>
        </p:nvSpPr>
        <p:spPr>
          <a:xfrm>
            <a:off x="2570673" y="2170"/>
            <a:ext cx="6495689" cy="1015663"/>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Task 1… </a:t>
            </a:r>
            <a:r>
              <a:rPr lang="en-GB" sz="2000" dirty="0"/>
              <a:t>Answer the questions </a:t>
            </a:r>
            <a:r>
              <a:rPr lang="en-GB" sz="2000" b="1" dirty="0">
                <a:solidFill>
                  <a:srgbClr val="FF0000"/>
                </a:solidFill>
              </a:rPr>
              <a:t>on your own </a:t>
            </a:r>
            <a:r>
              <a:rPr lang="en-GB" sz="2000" dirty="0"/>
              <a:t>– write a clear answer and number in your book. Get as far as you can in the time you have….</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3499" y="1822450"/>
            <a:ext cx="7840763" cy="4603750"/>
          </a:xfrm>
          <a:prstGeom prst="rect">
            <a:avLst/>
          </a:prstGeom>
        </p:spPr>
      </p:pic>
      <p:sp>
        <p:nvSpPr>
          <p:cNvPr id="6" name="TextBox 5">
            <a:extLst>
              <a:ext uri="{FF2B5EF4-FFF2-40B4-BE49-F238E27FC236}">
                <a16:creationId xmlns:a16="http://schemas.microsoft.com/office/drawing/2014/main" id="{916F780E-DCC0-406B-9186-EB45B741DD3F}"/>
              </a:ext>
            </a:extLst>
          </p:cNvPr>
          <p:cNvSpPr txBox="1"/>
          <p:nvPr/>
        </p:nvSpPr>
        <p:spPr>
          <a:xfrm>
            <a:off x="176722" y="1321686"/>
            <a:ext cx="2393951" cy="40011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Magnets and Fields</a:t>
            </a:r>
            <a:endParaRPr lang="en-GB" sz="2000" dirty="0"/>
          </a:p>
        </p:txBody>
      </p:sp>
    </p:spTree>
    <p:extLst>
      <p:ext uri="{BB962C8B-B14F-4D97-AF65-F5344CB8AC3E}">
        <p14:creationId xmlns:p14="http://schemas.microsoft.com/office/powerpoint/2010/main" val="2330775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2380891" cy="759124"/>
          </a:xfrm>
        </p:spPr>
        <p:txBody>
          <a:bodyPr/>
          <a:lstStyle/>
          <a:p>
            <a:r>
              <a:rPr lang="en-GB" dirty="0"/>
              <a:t>Spaced Learning Review Answers</a:t>
            </a:r>
          </a:p>
        </p:txBody>
      </p:sp>
      <p:sp>
        <p:nvSpPr>
          <p:cNvPr id="3" name="TextBox 2"/>
          <p:cNvSpPr txBox="1"/>
          <p:nvPr/>
        </p:nvSpPr>
        <p:spPr>
          <a:xfrm>
            <a:off x="2570673" y="28048"/>
            <a:ext cx="6495689" cy="1015663"/>
          </a:xfrm>
          <a:prstGeom prst="rect">
            <a:avLst/>
          </a:prstGeom>
          <a:solidFill>
            <a:schemeClr val="accent3">
              <a:lumMod val="40000"/>
              <a:lumOff val="60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Task 2… </a:t>
            </a:r>
            <a:r>
              <a:rPr lang="en-GB" sz="2000" dirty="0"/>
              <a:t>Mark your work in </a:t>
            </a:r>
            <a:r>
              <a:rPr lang="en-GB" sz="2000" b="1" dirty="0">
                <a:solidFill>
                  <a:srgbClr val="00B050"/>
                </a:solidFill>
              </a:rPr>
              <a:t>green pen</a:t>
            </a:r>
            <a:r>
              <a:rPr lang="en-GB" sz="2000" dirty="0"/>
              <a:t>, you can judge how you did, put a clear total at the bottom and put </a:t>
            </a:r>
            <a:r>
              <a:rPr lang="en-GB" sz="2000" b="1" dirty="0">
                <a:solidFill>
                  <a:srgbClr val="FF0000"/>
                </a:solidFill>
              </a:rPr>
              <a:t>one clear comment</a:t>
            </a:r>
            <a:r>
              <a:rPr lang="en-GB" sz="2000" dirty="0"/>
              <a:t> on what you must improve on.</a:t>
            </a:r>
          </a:p>
        </p:txBody>
      </p:sp>
      <p:sp>
        <p:nvSpPr>
          <p:cNvPr id="6" name="TextBox 5">
            <a:extLst>
              <a:ext uri="{FF2B5EF4-FFF2-40B4-BE49-F238E27FC236}">
                <a16:creationId xmlns:a16="http://schemas.microsoft.com/office/drawing/2014/main" id="{C76C67A1-8138-4B29-AE7A-7600041E7A3C}"/>
              </a:ext>
            </a:extLst>
          </p:cNvPr>
          <p:cNvSpPr txBox="1"/>
          <p:nvPr/>
        </p:nvSpPr>
        <p:spPr>
          <a:xfrm>
            <a:off x="176722" y="1321686"/>
            <a:ext cx="2393951" cy="400110"/>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GB" sz="2000" b="1" dirty="0"/>
              <a:t>Magnets and Fields</a:t>
            </a:r>
            <a:endParaRPr lang="en-GB" sz="2000" dirty="0"/>
          </a:p>
        </p:txBody>
      </p:sp>
      <p:pic>
        <p:nvPicPr>
          <p:cNvPr id="7" name="Picture 6">
            <a:extLst>
              <a:ext uri="{FF2B5EF4-FFF2-40B4-BE49-F238E27FC236}">
                <a16:creationId xmlns:a16="http://schemas.microsoft.com/office/drawing/2014/main" id="{E8504CBE-6DDE-4074-A64F-AD08EB0BD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25" y="2141537"/>
            <a:ext cx="8689518" cy="3224213"/>
          </a:xfrm>
          <a:prstGeom prst="rect">
            <a:avLst/>
          </a:prstGeom>
        </p:spPr>
      </p:pic>
    </p:spTree>
    <p:extLst>
      <p:ext uri="{BB962C8B-B14F-4D97-AF65-F5344CB8AC3E}">
        <p14:creationId xmlns:p14="http://schemas.microsoft.com/office/powerpoint/2010/main" val="40091027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l">
          <a:defRPr sz="2000" dirty="0"/>
        </a:defPPr>
      </a:lstStyle>
      <a:style>
        <a:lnRef idx="2">
          <a:schemeClr val="accent4"/>
        </a:lnRef>
        <a:fillRef idx="1">
          <a:schemeClr val="lt1"/>
        </a:fillRef>
        <a:effectRef idx="0">
          <a:schemeClr val="accent4"/>
        </a:effectRef>
        <a:fontRef idx="minor">
          <a:schemeClr val="dk1"/>
        </a:fontRef>
      </a:style>
    </a:spDef>
    <a:lnDef>
      <a:spPr>
        <a:ln w="44450">
          <a:solidFill>
            <a:srgbClr val="FF0000"/>
          </a:solidFill>
          <a:tailEnd type="triangl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342900" indent="-342900">
          <a:buFont typeface="+mj-lt"/>
          <a:buAutoNum type="arabicPeriod"/>
          <a:defRPr sz="20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10569</TotalTime>
  <Words>3190</Words>
  <Application>Microsoft Office PowerPoint</Application>
  <PresentationFormat>On-screen Show (4:3)</PresentationFormat>
  <Paragraphs>272</Paragraphs>
  <Slides>22</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Presentation</vt:lpstr>
      <vt:lpstr>6 Magnetism – Magnets “Part B”</vt:lpstr>
      <vt:lpstr>PowerPoint Presentation</vt:lpstr>
      <vt:lpstr>PowerPoint Presentation</vt:lpstr>
      <vt:lpstr>The field around a bar magnet</vt:lpstr>
      <vt:lpstr>Lesson 1 Magnetism and Magnetic Fields/Forces - Video</vt:lpstr>
      <vt:lpstr>Hard or Soft Magnets – Key idea to write down!</vt:lpstr>
      <vt:lpstr>Practical Tasks….</vt:lpstr>
      <vt:lpstr>Practical 1: Induced magnetism – 6.3</vt:lpstr>
      <vt:lpstr>Practical 4: Making a Magnet…. (Extension)</vt:lpstr>
      <vt:lpstr>Practical 2: Magnetic field lines have several hard-and-fast rules</vt:lpstr>
      <vt:lpstr>Practical Task 3: Extra detail….</vt:lpstr>
      <vt:lpstr>Extension</vt:lpstr>
      <vt:lpstr>A-Level sub - energy levels - Extension</vt:lpstr>
      <vt:lpstr>Information about Magnetic Field – to read!</vt:lpstr>
      <vt:lpstr>The Earth’s Field</vt:lpstr>
      <vt:lpstr>Lesson 1: Magnetic Fields - Questions</vt:lpstr>
      <vt:lpstr>Lesson 1: Magnetic Fields - Answers</vt:lpstr>
      <vt:lpstr>Lesson 1: Magnetic Fields - Answers</vt:lpstr>
      <vt:lpstr>6.11P There is a force on a charged particle when it moves in a magnetic field as long as its motion is not parallel to the field.</vt:lpstr>
      <vt:lpstr>Spaced Learning Review Question</vt:lpstr>
      <vt:lpstr>Spaced Learning Review Answers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Mr DJR Powell</dc:creator>
  <cp:lastModifiedBy>Daniel Powell</cp:lastModifiedBy>
  <cp:revision>1234</cp:revision>
  <cp:lastPrinted>2020-02-25T07:57:59Z</cp:lastPrinted>
  <dcterms:created xsi:type="dcterms:W3CDTF">2008-08-12T18:48:10Z</dcterms:created>
  <dcterms:modified xsi:type="dcterms:W3CDTF">2021-02-01T11:17:38Z</dcterms:modified>
</cp:coreProperties>
</file>